
<file path=[Content_Types].xml><?xml version="1.0" encoding="utf-8"?>
<Types xmlns="http://schemas.openxmlformats.org/package/2006/content-types">
  <Default Extension="jfif" ContentType="image/jpeg"/>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1" r:id="rId4"/>
    <p:sldId id="257"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89" d="100"/>
          <a:sy n="89" d="100"/>
        </p:scale>
        <p:origin x="2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[DatasetTrainity.xlsx]A.Popularity of Car Model!PivotTable1</c:name>
    <c:fmtId val="5"/>
  </c:pivotSource>
  <c:chart>
    <c:autoTitleDeleted val="0"/>
    <c:pivotFmts>
      <c:pivotFmt>
        <c:idx val="0"/>
      </c:pivotFmt>
      <c:pivotFmt>
        <c:idx val="1"/>
      </c:pivotFmt>
      <c:pivotFmt>
        <c:idx val="2"/>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pivotFmt>
      <c:pivotFmt>
        <c:idx val="3"/>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pivotFmt>
      <c:pivotFmt>
        <c:idx val="4"/>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pivotFmt>
      <c:pivotFmt>
        <c:idx val="5"/>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pivotFmt>
      <c:pivotFmt>
        <c:idx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pivotFmt>
      <c:pivotFmt>
        <c:idx val="7"/>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pivotFmt>
      <c:pivotFmt>
        <c:idx val="8"/>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pivotFmt>
    </c:pivotFmts>
    <c:plotArea>
      <c:layout/>
      <c:areaChart>
        <c:grouping val="stacked"/>
        <c:varyColors val="0"/>
        <c:ser>
          <c:idx val="0"/>
          <c:order val="0"/>
          <c:tx>
            <c:strRef>
              <c:f>'A.Popularity of Car Model'!$B$3</c:f>
              <c:strCache>
                <c:ptCount val="1"/>
                <c:pt idx="0">
                  <c:v>No of Car Model</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cat>
            <c:strRef>
              <c:f>'A.Popularity of Car Model'!$A$4:$A$76</c:f>
              <c:strCache>
                <c:ptCount val="72"/>
                <c:pt idx="0">
                  <c:v>Crossover</c:v>
                </c:pt>
                <c:pt idx="1">
                  <c:v>Crossover,Diesel</c:v>
                </c:pt>
                <c:pt idx="2">
                  <c:v>Crossover,Exotic,Luxury,High-Performance</c:v>
                </c:pt>
                <c:pt idx="3">
                  <c:v>Crossover,Exotic,Luxury,Performance</c:v>
                </c:pt>
                <c:pt idx="4">
                  <c:v>Crossover,Factory Tuner,Luxury,High-Performance</c:v>
                </c:pt>
                <c:pt idx="5">
                  <c:v>Crossover,Factory Tuner,Luxury,Performance</c:v>
                </c:pt>
                <c:pt idx="6">
                  <c:v>Crossover,Factory Tuner,Performance</c:v>
                </c:pt>
                <c:pt idx="7">
                  <c:v>Crossover,Flex Fuel</c:v>
                </c:pt>
                <c:pt idx="8">
                  <c:v>Crossover,Flex Fuel,Luxury</c:v>
                </c:pt>
                <c:pt idx="9">
                  <c:v>Crossover,Flex Fuel,Luxury,Performance</c:v>
                </c:pt>
                <c:pt idx="10">
                  <c:v>Crossover,Flex Fuel,Performance</c:v>
                </c:pt>
                <c:pt idx="11">
                  <c:v>Crossover,Hatchback</c:v>
                </c:pt>
                <c:pt idx="12">
                  <c:v>Crossover,Hatchback,Factory Tuner,Performance</c:v>
                </c:pt>
                <c:pt idx="13">
                  <c:v>Crossover,Hatchback,Luxury</c:v>
                </c:pt>
                <c:pt idx="14">
                  <c:v>Crossover,Hatchback,Performance</c:v>
                </c:pt>
                <c:pt idx="15">
                  <c:v>Crossover,Hybrid</c:v>
                </c:pt>
                <c:pt idx="16">
                  <c:v>Crossover,Luxury</c:v>
                </c:pt>
                <c:pt idx="17">
                  <c:v>Crossover,Luxury,Diesel</c:v>
                </c:pt>
                <c:pt idx="18">
                  <c:v>Crossover,Luxury,High-Performance</c:v>
                </c:pt>
                <c:pt idx="19">
                  <c:v>Crossover,Luxury,Hybrid</c:v>
                </c:pt>
                <c:pt idx="20">
                  <c:v>Crossover,Luxury,Performance</c:v>
                </c:pt>
                <c:pt idx="21">
                  <c:v>Crossover,Luxury,Performance,Hybrid</c:v>
                </c:pt>
                <c:pt idx="22">
                  <c:v>Crossover,Performance</c:v>
                </c:pt>
                <c:pt idx="23">
                  <c:v>Diesel</c:v>
                </c:pt>
                <c:pt idx="24">
                  <c:v>Diesel,Luxury</c:v>
                </c:pt>
                <c:pt idx="25">
                  <c:v>Exotic,Factory Tuner,High-Performance</c:v>
                </c:pt>
                <c:pt idx="26">
                  <c:v>Exotic,Factory Tuner,Luxury,High-Performance</c:v>
                </c:pt>
                <c:pt idx="27">
                  <c:v>Exotic,Factory Tuner,Luxury,Performance</c:v>
                </c:pt>
                <c:pt idx="28">
                  <c:v>Exotic,Flex Fuel,Factory Tuner,Luxury,High-Performance</c:v>
                </c:pt>
                <c:pt idx="29">
                  <c:v>Exotic,Flex Fuel,Luxury,High-Performance</c:v>
                </c:pt>
                <c:pt idx="30">
                  <c:v>Exotic,High-Performance</c:v>
                </c:pt>
                <c:pt idx="31">
                  <c:v>Exotic,Luxury</c:v>
                </c:pt>
                <c:pt idx="32">
                  <c:v>Exotic,Luxury,High-Performance</c:v>
                </c:pt>
                <c:pt idx="33">
                  <c:v>Exotic,Luxury,High-Performance,Hybrid</c:v>
                </c:pt>
                <c:pt idx="34">
                  <c:v>Exotic,Luxury,Performance</c:v>
                </c:pt>
                <c:pt idx="35">
                  <c:v>Exotic,Performance</c:v>
                </c:pt>
                <c:pt idx="36">
                  <c:v>Factory Tuner,High-Performance</c:v>
                </c:pt>
                <c:pt idx="37">
                  <c:v>Factory Tuner,Luxury</c:v>
                </c:pt>
                <c:pt idx="38">
                  <c:v>Factory Tuner,Luxury,High-Performance</c:v>
                </c:pt>
                <c:pt idx="39">
                  <c:v>Factory Tuner,Luxury,Performance</c:v>
                </c:pt>
                <c:pt idx="40">
                  <c:v>Factory Tuner,Performance</c:v>
                </c:pt>
                <c:pt idx="41">
                  <c:v>Flex Fuel</c:v>
                </c:pt>
                <c:pt idx="42">
                  <c:v>Flex Fuel,Diesel</c:v>
                </c:pt>
                <c:pt idx="43">
                  <c:v>Flex Fuel,Factory Tuner,Luxury,High-Performance</c:v>
                </c:pt>
                <c:pt idx="44">
                  <c:v>Flex Fuel,Hybrid</c:v>
                </c:pt>
                <c:pt idx="45">
                  <c:v>Flex Fuel,Luxury</c:v>
                </c:pt>
                <c:pt idx="46">
                  <c:v>Flex Fuel,Luxury,High-Performance</c:v>
                </c:pt>
                <c:pt idx="47">
                  <c:v>Flex Fuel,Luxury,Performance</c:v>
                </c:pt>
                <c:pt idx="48">
                  <c:v>Flex Fuel,Performance</c:v>
                </c:pt>
                <c:pt idx="49">
                  <c:v>Flex Fuel,Performance,Hybrid</c:v>
                </c:pt>
                <c:pt idx="50">
                  <c:v>Hatchback</c:v>
                </c:pt>
                <c:pt idx="51">
                  <c:v>Hatchback,Diesel</c:v>
                </c:pt>
                <c:pt idx="52">
                  <c:v>Hatchback,Factory Tuner,High-Performance</c:v>
                </c:pt>
                <c:pt idx="53">
                  <c:v>Hatchback,Factory Tuner,Luxury,Performance</c:v>
                </c:pt>
                <c:pt idx="54">
                  <c:v>Hatchback,Factory Tuner,Performance</c:v>
                </c:pt>
                <c:pt idx="55">
                  <c:v>Hatchback,Flex Fuel</c:v>
                </c:pt>
                <c:pt idx="56">
                  <c:v>Hatchback,Hybrid</c:v>
                </c:pt>
                <c:pt idx="57">
                  <c:v>Hatchback,Luxury</c:v>
                </c:pt>
                <c:pt idx="58">
                  <c:v>Hatchback,Luxury,Hybrid</c:v>
                </c:pt>
                <c:pt idx="59">
                  <c:v>Hatchback,Luxury,Performance</c:v>
                </c:pt>
                <c:pt idx="60">
                  <c:v>Hatchback,Performance</c:v>
                </c:pt>
                <c:pt idx="61">
                  <c:v>High-Performance</c:v>
                </c:pt>
                <c:pt idx="62">
                  <c:v>Hybrid</c:v>
                </c:pt>
                <c:pt idx="63">
                  <c:v>Luxury</c:v>
                </c:pt>
                <c:pt idx="64">
                  <c:v>Luxury,High-Performance</c:v>
                </c:pt>
                <c:pt idx="65">
                  <c:v>Luxury,High-Performance,Hybrid</c:v>
                </c:pt>
                <c:pt idx="66">
                  <c:v>Luxury,Hybrid</c:v>
                </c:pt>
                <c:pt idx="67">
                  <c:v>Luxury,Performance</c:v>
                </c:pt>
                <c:pt idx="68">
                  <c:v>Luxury,Performance,Hybrid</c:v>
                </c:pt>
                <c:pt idx="69">
                  <c:v>N/A</c:v>
                </c:pt>
                <c:pt idx="70">
                  <c:v>Performance</c:v>
                </c:pt>
                <c:pt idx="71">
                  <c:v>Performance,Hybrid</c:v>
                </c:pt>
              </c:strCache>
            </c:strRef>
          </c:cat>
          <c:val>
            <c:numRef>
              <c:f>'A.Popularity of Car Model'!$B$4:$B$76</c:f>
              <c:numCache>
                <c:formatCode>General</c:formatCode>
                <c:ptCount val="72"/>
                <c:pt idx="0">
                  <c:v>1110</c:v>
                </c:pt>
                <c:pt idx="1">
                  <c:v>7</c:v>
                </c:pt>
                <c:pt idx="2">
                  <c:v>1</c:v>
                </c:pt>
                <c:pt idx="3">
                  <c:v>1</c:v>
                </c:pt>
                <c:pt idx="4">
                  <c:v>26</c:v>
                </c:pt>
                <c:pt idx="5">
                  <c:v>5</c:v>
                </c:pt>
                <c:pt idx="6">
                  <c:v>4</c:v>
                </c:pt>
                <c:pt idx="7">
                  <c:v>64</c:v>
                </c:pt>
                <c:pt idx="8">
                  <c:v>10</c:v>
                </c:pt>
                <c:pt idx="9">
                  <c:v>6</c:v>
                </c:pt>
                <c:pt idx="10">
                  <c:v>6</c:v>
                </c:pt>
                <c:pt idx="11">
                  <c:v>72</c:v>
                </c:pt>
                <c:pt idx="12">
                  <c:v>6</c:v>
                </c:pt>
                <c:pt idx="13">
                  <c:v>7</c:v>
                </c:pt>
                <c:pt idx="14">
                  <c:v>6</c:v>
                </c:pt>
                <c:pt idx="15">
                  <c:v>42</c:v>
                </c:pt>
                <c:pt idx="16">
                  <c:v>410</c:v>
                </c:pt>
                <c:pt idx="17">
                  <c:v>34</c:v>
                </c:pt>
                <c:pt idx="18">
                  <c:v>9</c:v>
                </c:pt>
                <c:pt idx="19">
                  <c:v>24</c:v>
                </c:pt>
                <c:pt idx="20">
                  <c:v>113</c:v>
                </c:pt>
                <c:pt idx="21">
                  <c:v>2</c:v>
                </c:pt>
                <c:pt idx="22">
                  <c:v>69</c:v>
                </c:pt>
                <c:pt idx="23">
                  <c:v>84</c:v>
                </c:pt>
                <c:pt idx="24">
                  <c:v>51</c:v>
                </c:pt>
                <c:pt idx="25">
                  <c:v>21</c:v>
                </c:pt>
                <c:pt idx="26">
                  <c:v>52</c:v>
                </c:pt>
                <c:pt idx="27">
                  <c:v>3</c:v>
                </c:pt>
                <c:pt idx="28">
                  <c:v>13</c:v>
                </c:pt>
                <c:pt idx="29">
                  <c:v>11</c:v>
                </c:pt>
                <c:pt idx="30">
                  <c:v>261</c:v>
                </c:pt>
                <c:pt idx="31">
                  <c:v>12</c:v>
                </c:pt>
                <c:pt idx="32">
                  <c:v>79</c:v>
                </c:pt>
                <c:pt idx="33">
                  <c:v>1</c:v>
                </c:pt>
                <c:pt idx="34">
                  <c:v>36</c:v>
                </c:pt>
                <c:pt idx="35">
                  <c:v>10</c:v>
                </c:pt>
                <c:pt idx="36">
                  <c:v>106</c:v>
                </c:pt>
                <c:pt idx="37">
                  <c:v>2</c:v>
                </c:pt>
                <c:pt idx="38">
                  <c:v>215</c:v>
                </c:pt>
                <c:pt idx="39">
                  <c:v>31</c:v>
                </c:pt>
                <c:pt idx="40">
                  <c:v>92</c:v>
                </c:pt>
                <c:pt idx="41">
                  <c:v>872</c:v>
                </c:pt>
                <c:pt idx="42">
                  <c:v>16</c:v>
                </c:pt>
                <c:pt idx="43">
                  <c:v>1</c:v>
                </c:pt>
                <c:pt idx="44">
                  <c:v>2</c:v>
                </c:pt>
                <c:pt idx="45">
                  <c:v>39</c:v>
                </c:pt>
                <c:pt idx="46">
                  <c:v>33</c:v>
                </c:pt>
                <c:pt idx="47">
                  <c:v>28</c:v>
                </c:pt>
                <c:pt idx="48">
                  <c:v>87</c:v>
                </c:pt>
                <c:pt idx="49">
                  <c:v>2</c:v>
                </c:pt>
                <c:pt idx="50">
                  <c:v>641</c:v>
                </c:pt>
                <c:pt idx="51">
                  <c:v>14</c:v>
                </c:pt>
                <c:pt idx="52">
                  <c:v>13</c:v>
                </c:pt>
                <c:pt idx="53">
                  <c:v>9</c:v>
                </c:pt>
                <c:pt idx="54">
                  <c:v>22</c:v>
                </c:pt>
                <c:pt idx="55">
                  <c:v>7</c:v>
                </c:pt>
                <c:pt idx="56">
                  <c:v>72</c:v>
                </c:pt>
                <c:pt idx="57">
                  <c:v>46</c:v>
                </c:pt>
                <c:pt idx="58">
                  <c:v>3</c:v>
                </c:pt>
                <c:pt idx="59">
                  <c:v>38</c:v>
                </c:pt>
                <c:pt idx="60">
                  <c:v>252</c:v>
                </c:pt>
                <c:pt idx="61">
                  <c:v>199</c:v>
                </c:pt>
                <c:pt idx="62">
                  <c:v>123</c:v>
                </c:pt>
                <c:pt idx="63">
                  <c:v>855</c:v>
                </c:pt>
                <c:pt idx="64">
                  <c:v>334</c:v>
                </c:pt>
                <c:pt idx="65">
                  <c:v>12</c:v>
                </c:pt>
                <c:pt idx="66">
                  <c:v>52</c:v>
                </c:pt>
                <c:pt idx="67">
                  <c:v>673</c:v>
                </c:pt>
                <c:pt idx="68">
                  <c:v>11</c:v>
                </c:pt>
                <c:pt idx="69">
                  <c:v>3742</c:v>
                </c:pt>
                <c:pt idx="70">
                  <c:v>601</c:v>
                </c:pt>
                <c:pt idx="71">
                  <c:v>1</c:v>
                </c:pt>
              </c:numCache>
            </c:numRef>
          </c:val>
          <c:extLst>
            <c:ext xmlns:c16="http://schemas.microsoft.com/office/drawing/2014/chart" uri="{C3380CC4-5D6E-409C-BE32-E72D297353CC}">
              <c16:uniqueId val="{00000000-7257-471A-94F7-CB20CDEAA12D}"/>
            </c:ext>
          </c:extLst>
        </c:ser>
        <c:dLbls>
          <c:showLegendKey val="0"/>
          <c:showVal val="0"/>
          <c:showCatName val="0"/>
          <c:showSerName val="0"/>
          <c:showPercent val="0"/>
          <c:showBubbleSize val="0"/>
        </c:dLbls>
        <c:axId val="466269936"/>
        <c:axId val="466272848"/>
      </c:areaChart>
      <c:barChart>
        <c:barDir val="col"/>
        <c:grouping val="clustered"/>
        <c:varyColors val="0"/>
        <c:ser>
          <c:idx val="1"/>
          <c:order val="1"/>
          <c:tx>
            <c:strRef>
              <c:f>'A.Popularity of Car Model'!$C$3</c:f>
              <c:strCache>
                <c:ptCount val="1"/>
                <c:pt idx="0">
                  <c:v>Average of Popularity</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cat>
            <c:strRef>
              <c:f>'A.Popularity of Car Model'!$A$4:$A$76</c:f>
              <c:strCache>
                <c:ptCount val="72"/>
                <c:pt idx="0">
                  <c:v>Crossover</c:v>
                </c:pt>
                <c:pt idx="1">
                  <c:v>Crossover,Diesel</c:v>
                </c:pt>
                <c:pt idx="2">
                  <c:v>Crossover,Exotic,Luxury,High-Performance</c:v>
                </c:pt>
                <c:pt idx="3">
                  <c:v>Crossover,Exotic,Luxury,Performance</c:v>
                </c:pt>
                <c:pt idx="4">
                  <c:v>Crossover,Factory Tuner,Luxury,High-Performance</c:v>
                </c:pt>
                <c:pt idx="5">
                  <c:v>Crossover,Factory Tuner,Luxury,Performance</c:v>
                </c:pt>
                <c:pt idx="6">
                  <c:v>Crossover,Factory Tuner,Performance</c:v>
                </c:pt>
                <c:pt idx="7">
                  <c:v>Crossover,Flex Fuel</c:v>
                </c:pt>
                <c:pt idx="8">
                  <c:v>Crossover,Flex Fuel,Luxury</c:v>
                </c:pt>
                <c:pt idx="9">
                  <c:v>Crossover,Flex Fuel,Luxury,Performance</c:v>
                </c:pt>
                <c:pt idx="10">
                  <c:v>Crossover,Flex Fuel,Performance</c:v>
                </c:pt>
                <c:pt idx="11">
                  <c:v>Crossover,Hatchback</c:v>
                </c:pt>
                <c:pt idx="12">
                  <c:v>Crossover,Hatchback,Factory Tuner,Performance</c:v>
                </c:pt>
                <c:pt idx="13">
                  <c:v>Crossover,Hatchback,Luxury</c:v>
                </c:pt>
                <c:pt idx="14">
                  <c:v>Crossover,Hatchback,Performance</c:v>
                </c:pt>
                <c:pt idx="15">
                  <c:v>Crossover,Hybrid</c:v>
                </c:pt>
                <c:pt idx="16">
                  <c:v>Crossover,Luxury</c:v>
                </c:pt>
                <c:pt idx="17">
                  <c:v>Crossover,Luxury,Diesel</c:v>
                </c:pt>
                <c:pt idx="18">
                  <c:v>Crossover,Luxury,High-Performance</c:v>
                </c:pt>
                <c:pt idx="19">
                  <c:v>Crossover,Luxury,Hybrid</c:v>
                </c:pt>
                <c:pt idx="20">
                  <c:v>Crossover,Luxury,Performance</c:v>
                </c:pt>
                <c:pt idx="21">
                  <c:v>Crossover,Luxury,Performance,Hybrid</c:v>
                </c:pt>
                <c:pt idx="22">
                  <c:v>Crossover,Performance</c:v>
                </c:pt>
                <c:pt idx="23">
                  <c:v>Diesel</c:v>
                </c:pt>
                <c:pt idx="24">
                  <c:v>Diesel,Luxury</c:v>
                </c:pt>
                <c:pt idx="25">
                  <c:v>Exotic,Factory Tuner,High-Performance</c:v>
                </c:pt>
                <c:pt idx="26">
                  <c:v>Exotic,Factory Tuner,Luxury,High-Performance</c:v>
                </c:pt>
                <c:pt idx="27">
                  <c:v>Exotic,Factory Tuner,Luxury,Performance</c:v>
                </c:pt>
                <c:pt idx="28">
                  <c:v>Exotic,Flex Fuel,Factory Tuner,Luxury,High-Performance</c:v>
                </c:pt>
                <c:pt idx="29">
                  <c:v>Exotic,Flex Fuel,Luxury,High-Performance</c:v>
                </c:pt>
                <c:pt idx="30">
                  <c:v>Exotic,High-Performance</c:v>
                </c:pt>
                <c:pt idx="31">
                  <c:v>Exotic,Luxury</c:v>
                </c:pt>
                <c:pt idx="32">
                  <c:v>Exotic,Luxury,High-Performance</c:v>
                </c:pt>
                <c:pt idx="33">
                  <c:v>Exotic,Luxury,High-Performance,Hybrid</c:v>
                </c:pt>
                <c:pt idx="34">
                  <c:v>Exotic,Luxury,Performance</c:v>
                </c:pt>
                <c:pt idx="35">
                  <c:v>Exotic,Performance</c:v>
                </c:pt>
                <c:pt idx="36">
                  <c:v>Factory Tuner,High-Performance</c:v>
                </c:pt>
                <c:pt idx="37">
                  <c:v>Factory Tuner,Luxury</c:v>
                </c:pt>
                <c:pt idx="38">
                  <c:v>Factory Tuner,Luxury,High-Performance</c:v>
                </c:pt>
                <c:pt idx="39">
                  <c:v>Factory Tuner,Luxury,Performance</c:v>
                </c:pt>
                <c:pt idx="40">
                  <c:v>Factory Tuner,Performance</c:v>
                </c:pt>
                <c:pt idx="41">
                  <c:v>Flex Fuel</c:v>
                </c:pt>
                <c:pt idx="42">
                  <c:v>Flex Fuel,Diesel</c:v>
                </c:pt>
                <c:pt idx="43">
                  <c:v>Flex Fuel,Factory Tuner,Luxury,High-Performance</c:v>
                </c:pt>
                <c:pt idx="44">
                  <c:v>Flex Fuel,Hybrid</c:v>
                </c:pt>
                <c:pt idx="45">
                  <c:v>Flex Fuel,Luxury</c:v>
                </c:pt>
                <c:pt idx="46">
                  <c:v>Flex Fuel,Luxury,High-Performance</c:v>
                </c:pt>
                <c:pt idx="47">
                  <c:v>Flex Fuel,Luxury,Performance</c:v>
                </c:pt>
                <c:pt idx="48">
                  <c:v>Flex Fuel,Performance</c:v>
                </c:pt>
                <c:pt idx="49">
                  <c:v>Flex Fuel,Performance,Hybrid</c:v>
                </c:pt>
                <c:pt idx="50">
                  <c:v>Hatchback</c:v>
                </c:pt>
                <c:pt idx="51">
                  <c:v>Hatchback,Diesel</c:v>
                </c:pt>
                <c:pt idx="52">
                  <c:v>Hatchback,Factory Tuner,High-Performance</c:v>
                </c:pt>
                <c:pt idx="53">
                  <c:v>Hatchback,Factory Tuner,Luxury,Performance</c:v>
                </c:pt>
                <c:pt idx="54">
                  <c:v>Hatchback,Factory Tuner,Performance</c:v>
                </c:pt>
                <c:pt idx="55">
                  <c:v>Hatchback,Flex Fuel</c:v>
                </c:pt>
                <c:pt idx="56">
                  <c:v>Hatchback,Hybrid</c:v>
                </c:pt>
                <c:pt idx="57">
                  <c:v>Hatchback,Luxury</c:v>
                </c:pt>
                <c:pt idx="58">
                  <c:v>Hatchback,Luxury,Hybrid</c:v>
                </c:pt>
                <c:pt idx="59">
                  <c:v>Hatchback,Luxury,Performance</c:v>
                </c:pt>
                <c:pt idx="60">
                  <c:v>Hatchback,Performance</c:v>
                </c:pt>
                <c:pt idx="61">
                  <c:v>High-Performance</c:v>
                </c:pt>
                <c:pt idx="62">
                  <c:v>Hybrid</c:v>
                </c:pt>
                <c:pt idx="63">
                  <c:v>Luxury</c:v>
                </c:pt>
                <c:pt idx="64">
                  <c:v>Luxury,High-Performance</c:v>
                </c:pt>
                <c:pt idx="65">
                  <c:v>Luxury,High-Performance,Hybrid</c:v>
                </c:pt>
                <c:pt idx="66">
                  <c:v>Luxury,Hybrid</c:v>
                </c:pt>
                <c:pt idx="67">
                  <c:v>Luxury,Performance</c:v>
                </c:pt>
                <c:pt idx="68">
                  <c:v>Luxury,Performance,Hybrid</c:v>
                </c:pt>
                <c:pt idx="69">
                  <c:v>N/A</c:v>
                </c:pt>
                <c:pt idx="70">
                  <c:v>Performance</c:v>
                </c:pt>
                <c:pt idx="71">
                  <c:v>Performance,Hybrid</c:v>
                </c:pt>
              </c:strCache>
            </c:strRef>
          </c:cat>
          <c:val>
            <c:numRef>
              <c:f>'A.Popularity of Car Model'!$C$4:$C$76</c:f>
              <c:numCache>
                <c:formatCode>0.00</c:formatCode>
                <c:ptCount val="72"/>
                <c:pt idx="0">
                  <c:v>1545.2630630630631</c:v>
                </c:pt>
                <c:pt idx="1">
                  <c:v>873</c:v>
                </c:pt>
                <c:pt idx="2">
                  <c:v>238</c:v>
                </c:pt>
                <c:pt idx="3">
                  <c:v>238</c:v>
                </c:pt>
                <c:pt idx="4">
                  <c:v>1823.4615384615386</c:v>
                </c:pt>
                <c:pt idx="5">
                  <c:v>2607.4</c:v>
                </c:pt>
                <c:pt idx="6">
                  <c:v>210</c:v>
                </c:pt>
                <c:pt idx="7">
                  <c:v>2073.75</c:v>
                </c:pt>
                <c:pt idx="8">
                  <c:v>1173.2</c:v>
                </c:pt>
                <c:pt idx="9">
                  <c:v>1624</c:v>
                </c:pt>
                <c:pt idx="10">
                  <c:v>5657</c:v>
                </c:pt>
                <c:pt idx="11">
                  <c:v>1675.6944444444443</c:v>
                </c:pt>
                <c:pt idx="12">
                  <c:v>2009</c:v>
                </c:pt>
                <c:pt idx="13">
                  <c:v>204</c:v>
                </c:pt>
                <c:pt idx="14">
                  <c:v>2009</c:v>
                </c:pt>
                <c:pt idx="15">
                  <c:v>2563.3809523809523</c:v>
                </c:pt>
                <c:pt idx="16">
                  <c:v>884.54878048780483</c:v>
                </c:pt>
                <c:pt idx="17">
                  <c:v>2149.4117647058824</c:v>
                </c:pt>
                <c:pt idx="18">
                  <c:v>1037.2222222222222</c:v>
                </c:pt>
                <c:pt idx="19">
                  <c:v>630.91666666666663</c:v>
                </c:pt>
                <c:pt idx="20">
                  <c:v>1344.8495575221239</c:v>
                </c:pt>
                <c:pt idx="21">
                  <c:v>3916</c:v>
                </c:pt>
                <c:pt idx="22">
                  <c:v>2585.9565217391305</c:v>
                </c:pt>
                <c:pt idx="23">
                  <c:v>1730.9047619047619</c:v>
                </c:pt>
                <c:pt idx="24">
                  <c:v>2275</c:v>
                </c:pt>
                <c:pt idx="25">
                  <c:v>1046.3809523809523</c:v>
                </c:pt>
                <c:pt idx="26">
                  <c:v>517.53846153846155</c:v>
                </c:pt>
                <c:pt idx="27">
                  <c:v>520</c:v>
                </c:pt>
                <c:pt idx="28">
                  <c:v>520</c:v>
                </c:pt>
                <c:pt idx="29">
                  <c:v>520</c:v>
                </c:pt>
                <c:pt idx="30">
                  <c:v>1271.3333333333333</c:v>
                </c:pt>
                <c:pt idx="31">
                  <c:v>112.66666666666667</c:v>
                </c:pt>
                <c:pt idx="32">
                  <c:v>467.07594936708858</c:v>
                </c:pt>
                <c:pt idx="33">
                  <c:v>204</c:v>
                </c:pt>
                <c:pt idx="34">
                  <c:v>217.02777777777777</c:v>
                </c:pt>
                <c:pt idx="35">
                  <c:v>1391</c:v>
                </c:pt>
                <c:pt idx="36">
                  <c:v>1941.4150943396226</c:v>
                </c:pt>
                <c:pt idx="37">
                  <c:v>617</c:v>
                </c:pt>
                <c:pt idx="38">
                  <c:v>2133.3674418604651</c:v>
                </c:pt>
                <c:pt idx="39">
                  <c:v>1413.4193548387098</c:v>
                </c:pt>
                <c:pt idx="40">
                  <c:v>1695.695652173913</c:v>
                </c:pt>
                <c:pt idx="41">
                  <c:v>2217.3027522935781</c:v>
                </c:pt>
                <c:pt idx="42">
                  <c:v>5657</c:v>
                </c:pt>
                <c:pt idx="43">
                  <c:v>258</c:v>
                </c:pt>
                <c:pt idx="44">
                  <c:v>155</c:v>
                </c:pt>
                <c:pt idx="45">
                  <c:v>746.53846153846155</c:v>
                </c:pt>
                <c:pt idx="46">
                  <c:v>878.90909090909088</c:v>
                </c:pt>
                <c:pt idx="47">
                  <c:v>1380.0714285714287</c:v>
                </c:pt>
                <c:pt idx="48">
                  <c:v>1680.471264367816</c:v>
                </c:pt>
                <c:pt idx="49">
                  <c:v>155</c:v>
                </c:pt>
                <c:pt idx="50">
                  <c:v>1318.8658346333852</c:v>
                </c:pt>
                <c:pt idx="51">
                  <c:v>873</c:v>
                </c:pt>
                <c:pt idx="52">
                  <c:v>1205.1538461538462</c:v>
                </c:pt>
                <c:pt idx="53">
                  <c:v>886.88888888888891</c:v>
                </c:pt>
                <c:pt idx="54">
                  <c:v>2159.0454545454545</c:v>
                </c:pt>
                <c:pt idx="55">
                  <c:v>5657</c:v>
                </c:pt>
                <c:pt idx="56">
                  <c:v>2121.25</c:v>
                </c:pt>
                <c:pt idx="57">
                  <c:v>1379.5</c:v>
                </c:pt>
                <c:pt idx="58">
                  <c:v>454</c:v>
                </c:pt>
                <c:pt idx="59">
                  <c:v>1566.1315789473683</c:v>
                </c:pt>
                <c:pt idx="60">
                  <c:v>1039.6468253968253</c:v>
                </c:pt>
                <c:pt idx="61">
                  <c:v>1821.4472361809046</c:v>
                </c:pt>
                <c:pt idx="62">
                  <c:v>2105.5691056910568</c:v>
                </c:pt>
                <c:pt idx="63">
                  <c:v>1102.6573099415205</c:v>
                </c:pt>
                <c:pt idx="64">
                  <c:v>1668.0179640718563</c:v>
                </c:pt>
                <c:pt idx="65">
                  <c:v>568.83333333333337</c:v>
                </c:pt>
                <c:pt idx="66">
                  <c:v>673.63461538461536</c:v>
                </c:pt>
                <c:pt idx="67">
                  <c:v>1292.6151560178307</c:v>
                </c:pt>
                <c:pt idx="68">
                  <c:v>2333.181818181818</c:v>
                </c:pt>
                <c:pt idx="69">
                  <c:v>1676.8893639764831</c:v>
                </c:pt>
                <c:pt idx="70">
                  <c:v>1348.873544093178</c:v>
                </c:pt>
                <c:pt idx="71">
                  <c:v>155</c:v>
                </c:pt>
              </c:numCache>
            </c:numRef>
          </c:val>
          <c:extLst>
            <c:ext xmlns:c16="http://schemas.microsoft.com/office/drawing/2014/chart" uri="{C3380CC4-5D6E-409C-BE32-E72D297353CC}">
              <c16:uniqueId val="{00000001-7257-471A-94F7-CB20CDEAA12D}"/>
            </c:ext>
          </c:extLst>
        </c:ser>
        <c:dLbls>
          <c:showLegendKey val="0"/>
          <c:showVal val="0"/>
          <c:showCatName val="0"/>
          <c:showSerName val="0"/>
          <c:showPercent val="0"/>
          <c:showBubbleSize val="0"/>
        </c:dLbls>
        <c:gapWidth val="247"/>
        <c:axId val="466269936"/>
        <c:axId val="466272848"/>
      </c:barChart>
      <c:catAx>
        <c:axId val="46626993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66272848"/>
        <c:crosses val="autoZero"/>
        <c:auto val="1"/>
        <c:lblAlgn val="ctr"/>
        <c:lblOffset val="100"/>
        <c:noMultiLvlLbl val="0"/>
      </c:catAx>
      <c:valAx>
        <c:axId val="46627284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6626993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BEAF6A-44E2-4A40-81D6-408CEF0C61A3}"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1D280736-6916-43A6-92F7-375A1B9C1994}">
      <dgm:prSet phldrT="[Text]"/>
      <dgm:spPr>
        <a:effectLst>
          <a:outerShdw blurRad="50800" dist="38100" dir="13500000" algn="br" rotWithShape="0">
            <a:prstClr val="black">
              <a:alpha val="40000"/>
            </a:prstClr>
          </a:outerShdw>
        </a:effectLst>
        <a:scene3d>
          <a:camera prst="orthographicFront"/>
          <a:lightRig rig="threePt" dir="t"/>
        </a:scene3d>
        <a:sp3d>
          <a:bevelT w="152400" h="50800" prst="softRound"/>
        </a:sp3d>
      </dgm:spPr>
      <dgm:t>
        <a:bodyPr/>
        <a:lstStyle/>
        <a:p>
          <a:r>
            <a:rPr lang="en-US" dirty="0" smtClean="0"/>
            <a:t>Project Description</a:t>
          </a:r>
          <a:endParaRPr lang="en-US" dirty="0"/>
        </a:p>
      </dgm:t>
    </dgm:pt>
    <dgm:pt modelId="{CAE49237-5246-4915-883D-B2BBCF8F16EE}" type="parTrans" cxnId="{E49829DC-8D9B-47F2-B904-BAC5C9A76740}">
      <dgm:prSet/>
      <dgm:spPr/>
      <dgm:t>
        <a:bodyPr/>
        <a:lstStyle/>
        <a:p>
          <a:endParaRPr lang="en-US"/>
        </a:p>
      </dgm:t>
    </dgm:pt>
    <dgm:pt modelId="{6C123625-82A8-43D4-ACC2-AB4F3861A3C6}" type="sibTrans" cxnId="{E49829DC-8D9B-47F2-B904-BAC5C9A76740}">
      <dgm:prSet/>
      <dgm:spPr/>
      <dgm:t>
        <a:bodyPr/>
        <a:lstStyle/>
        <a:p>
          <a:endParaRPr lang="en-US"/>
        </a:p>
      </dgm:t>
    </dgm:pt>
    <dgm:pt modelId="{F8F3B5AE-A0AC-4CF3-A66C-38C6AD40B4CC}">
      <dgm:prSet phldrT="[Text]"/>
      <dgm:spPr>
        <a:scene3d>
          <a:camera prst="orthographicFront"/>
          <a:lightRig rig="threePt" dir="t"/>
        </a:scene3d>
        <a:sp3d>
          <a:bevelT w="152400" h="50800" prst="softRound"/>
        </a:sp3d>
      </dgm:spPr>
      <dgm:t>
        <a:bodyPr/>
        <a:lstStyle/>
        <a:p>
          <a:r>
            <a:rPr lang="en-US" dirty="0" smtClean="0"/>
            <a:t>Approach</a:t>
          </a:r>
          <a:endParaRPr lang="en-US" dirty="0"/>
        </a:p>
      </dgm:t>
    </dgm:pt>
    <dgm:pt modelId="{3EC33627-791F-49BD-A8FC-C81026DAFD7F}" type="parTrans" cxnId="{899E8B83-1D31-4356-8829-FF95BC1D8AE1}">
      <dgm:prSet/>
      <dgm:spPr/>
      <dgm:t>
        <a:bodyPr/>
        <a:lstStyle/>
        <a:p>
          <a:endParaRPr lang="en-US"/>
        </a:p>
      </dgm:t>
    </dgm:pt>
    <dgm:pt modelId="{F169F77D-EE4A-4846-B84A-5A0E39E131E5}" type="sibTrans" cxnId="{899E8B83-1D31-4356-8829-FF95BC1D8AE1}">
      <dgm:prSet/>
      <dgm:spPr/>
      <dgm:t>
        <a:bodyPr/>
        <a:lstStyle/>
        <a:p>
          <a:endParaRPr lang="en-US"/>
        </a:p>
      </dgm:t>
    </dgm:pt>
    <dgm:pt modelId="{2431C17B-CA3D-442A-A559-9603CE41736F}">
      <dgm:prSet phldrT="[Text]"/>
      <dgm:spPr>
        <a:scene3d>
          <a:camera prst="orthographicFront"/>
          <a:lightRig rig="threePt" dir="t"/>
        </a:scene3d>
        <a:sp3d>
          <a:bevelT w="152400" h="50800" prst="softRound"/>
        </a:sp3d>
      </dgm:spPr>
      <dgm:t>
        <a:bodyPr/>
        <a:lstStyle/>
        <a:p>
          <a:r>
            <a:rPr lang="en-US" dirty="0" smtClean="0"/>
            <a:t>Tech-Stack Used</a:t>
          </a:r>
          <a:endParaRPr lang="en-US" dirty="0"/>
        </a:p>
      </dgm:t>
    </dgm:pt>
    <dgm:pt modelId="{C95A47AA-AD94-4713-BC80-DFCB608BB72E}" type="parTrans" cxnId="{89A680CD-66DC-4BE5-9A93-F963A069F008}">
      <dgm:prSet/>
      <dgm:spPr/>
      <dgm:t>
        <a:bodyPr/>
        <a:lstStyle/>
        <a:p>
          <a:endParaRPr lang="en-US"/>
        </a:p>
      </dgm:t>
    </dgm:pt>
    <dgm:pt modelId="{379256E5-CACB-45E6-A39F-5A184EE4772B}" type="sibTrans" cxnId="{89A680CD-66DC-4BE5-9A93-F963A069F008}">
      <dgm:prSet/>
      <dgm:spPr/>
      <dgm:t>
        <a:bodyPr/>
        <a:lstStyle/>
        <a:p>
          <a:endParaRPr lang="en-US"/>
        </a:p>
      </dgm:t>
    </dgm:pt>
    <dgm:pt modelId="{B624D6B3-F106-4CD2-AB08-033E6808B639}">
      <dgm:prSet phldrT="[Text]"/>
      <dgm:spPr>
        <a:scene3d>
          <a:camera prst="orthographicFront"/>
          <a:lightRig rig="threePt" dir="t"/>
        </a:scene3d>
        <a:sp3d>
          <a:bevelT w="152400" h="50800" prst="softRound"/>
        </a:sp3d>
      </dgm:spPr>
      <dgm:t>
        <a:bodyPr/>
        <a:lstStyle/>
        <a:p>
          <a:r>
            <a:rPr lang="en-US" dirty="0" smtClean="0"/>
            <a:t>Insight</a:t>
          </a:r>
          <a:endParaRPr lang="en-US" dirty="0"/>
        </a:p>
      </dgm:t>
    </dgm:pt>
    <dgm:pt modelId="{F7D8FC22-F505-4FE7-8C13-E27FA40C0BA8}" type="parTrans" cxnId="{BEC41A9B-78AB-4E20-9571-7251D8B5C8F3}">
      <dgm:prSet/>
      <dgm:spPr/>
      <dgm:t>
        <a:bodyPr/>
        <a:lstStyle/>
        <a:p>
          <a:endParaRPr lang="en-US"/>
        </a:p>
      </dgm:t>
    </dgm:pt>
    <dgm:pt modelId="{E2E4E41A-3B55-4E42-A7F9-EFE091305999}" type="sibTrans" cxnId="{BEC41A9B-78AB-4E20-9571-7251D8B5C8F3}">
      <dgm:prSet/>
      <dgm:spPr/>
      <dgm:t>
        <a:bodyPr/>
        <a:lstStyle/>
        <a:p>
          <a:endParaRPr lang="en-US"/>
        </a:p>
      </dgm:t>
    </dgm:pt>
    <dgm:pt modelId="{4D3CADD6-E0AE-4918-BA52-9582DFD360CE}">
      <dgm:prSet phldrT="[Text]"/>
      <dgm:spPr>
        <a:scene3d>
          <a:camera prst="orthographicFront"/>
          <a:lightRig rig="threePt" dir="t"/>
        </a:scene3d>
        <a:sp3d>
          <a:bevelT w="152400" h="50800" prst="softRound"/>
        </a:sp3d>
      </dgm:spPr>
      <dgm:t>
        <a:bodyPr/>
        <a:lstStyle/>
        <a:p>
          <a:r>
            <a:rPr lang="en-US" dirty="0" smtClean="0"/>
            <a:t>Result</a:t>
          </a:r>
          <a:endParaRPr lang="en-US" dirty="0"/>
        </a:p>
      </dgm:t>
    </dgm:pt>
    <dgm:pt modelId="{55B53E91-1BB2-48E1-8854-7917DC21A90F}" type="parTrans" cxnId="{517A6F59-4483-4D6E-820B-7849BD1BDDBC}">
      <dgm:prSet/>
      <dgm:spPr/>
      <dgm:t>
        <a:bodyPr/>
        <a:lstStyle/>
        <a:p>
          <a:endParaRPr lang="en-US"/>
        </a:p>
      </dgm:t>
    </dgm:pt>
    <dgm:pt modelId="{FCD33F5D-58EF-4035-85E5-0CEC8B67238A}" type="sibTrans" cxnId="{517A6F59-4483-4D6E-820B-7849BD1BDDBC}">
      <dgm:prSet/>
      <dgm:spPr/>
      <dgm:t>
        <a:bodyPr/>
        <a:lstStyle/>
        <a:p>
          <a:endParaRPr lang="en-US"/>
        </a:p>
      </dgm:t>
    </dgm:pt>
    <dgm:pt modelId="{E6048B04-5430-4BCD-AE41-B9E43BDFCA59}" type="pres">
      <dgm:prSet presAssocID="{74BEAF6A-44E2-4A40-81D6-408CEF0C61A3}" presName="diagram" presStyleCnt="0">
        <dgm:presLayoutVars>
          <dgm:dir/>
          <dgm:resizeHandles val="exact"/>
        </dgm:presLayoutVars>
      </dgm:prSet>
      <dgm:spPr/>
      <dgm:t>
        <a:bodyPr/>
        <a:lstStyle/>
        <a:p>
          <a:endParaRPr lang="en-US"/>
        </a:p>
      </dgm:t>
    </dgm:pt>
    <dgm:pt modelId="{5E9A3DCF-964D-4275-935F-FDC6B4CA1357}" type="pres">
      <dgm:prSet presAssocID="{1D280736-6916-43A6-92F7-375A1B9C1994}" presName="node" presStyleLbl="node1" presStyleIdx="0" presStyleCnt="5">
        <dgm:presLayoutVars>
          <dgm:bulletEnabled val="1"/>
        </dgm:presLayoutVars>
      </dgm:prSet>
      <dgm:spPr/>
      <dgm:t>
        <a:bodyPr/>
        <a:lstStyle/>
        <a:p>
          <a:endParaRPr lang="en-US"/>
        </a:p>
      </dgm:t>
    </dgm:pt>
    <dgm:pt modelId="{529B406F-9F53-44F5-A0F3-85053A7D9117}" type="pres">
      <dgm:prSet presAssocID="{6C123625-82A8-43D4-ACC2-AB4F3861A3C6}" presName="sibTrans" presStyleCnt="0"/>
      <dgm:spPr/>
    </dgm:pt>
    <dgm:pt modelId="{84FD8D11-DF76-409C-9326-297F535B101E}" type="pres">
      <dgm:prSet presAssocID="{F8F3B5AE-A0AC-4CF3-A66C-38C6AD40B4CC}" presName="node" presStyleLbl="node1" presStyleIdx="1" presStyleCnt="5">
        <dgm:presLayoutVars>
          <dgm:bulletEnabled val="1"/>
        </dgm:presLayoutVars>
      </dgm:prSet>
      <dgm:spPr/>
      <dgm:t>
        <a:bodyPr/>
        <a:lstStyle/>
        <a:p>
          <a:endParaRPr lang="en-US"/>
        </a:p>
      </dgm:t>
    </dgm:pt>
    <dgm:pt modelId="{54C61E92-6ED8-4DFE-B1B6-B016FCFF56D3}" type="pres">
      <dgm:prSet presAssocID="{F169F77D-EE4A-4846-B84A-5A0E39E131E5}" presName="sibTrans" presStyleCnt="0"/>
      <dgm:spPr/>
    </dgm:pt>
    <dgm:pt modelId="{2B539671-6F41-467B-9B2A-D869710E105A}" type="pres">
      <dgm:prSet presAssocID="{2431C17B-CA3D-442A-A559-9603CE41736F}" presName="node" presStyleLbl="node1" presStyleIdx="2" presStyleCnt="5">
        <dgm:presLayoutVars>
          <dgm:bulletEnabled val="1"/>
        </dgm:presLayoutVars>
      </dgm:prSet>
      <dgm:spPr/>
      <dgm:t>
        <a:bodyPr/>
        <a:lstStyle/>
        <a:p>
          <a:endParaRPr lang="en-US"/>
        </a:p>
      </dgm:t>
    </dgm:pt>
    <dgm:pt modelId="{2441D874-8FA5-45E2-B8AC-EB4559417466}" type="pres">
      <dgm:prSet presAssocID="{379256E5-CACB-45E6-A39F-5A184EE4772B}" presName="sibTrans" presStyleCnt="0"/>
      <dgm:spPr/>
    </dgm:pt>
    <dgm:pt modelId="{36EBD30C-8BB2-4F39-9084-C8F352124F09}" type="pres">
      <dgm:prSet presAssocID="{B624D6B3-F106-4CD2-AB08-033E6808B639}" presName="node" presStyleLbl="node1" presStyleIdx="3" presStyleCnt="5">
        <dgm:presLayoutVars>
          <dgm:bulletEnabled val="1"/>
        </dgm:presLayoutVars>
      </dgm:prSet>
      <dgm:spPr/>
      <dgm:t>
        <a:bodyPr/>
        <a:lstStyle/>
        <a:p>
          <a:endParaRPr lang="en-US"/>
        </a:p>
      </dgm:t>
    </dgm:pt>
    <dgm:pt modelId="{C66F8B5E-FEC6-4A54-8356-D2D7F4E480BB}" type="pres">
      <dgm:prSet presAssocID="{E2E4E41A-3B55-4E42-A7F9-EFE091305999}" presName="sibTrans" presStyleCnt="0"/>
      <dgm:spPr/>
    </dgm:pt>
    <dgm:pt modelId="{BF40C2B7-A887-4CF8-90E7-6F1045905FF1}" type="pres">
      <dgm:prSet presAssocID="{4D3CADD6-E0AE-4918-BA52-9582DFD360CE}" presName="node" presStyleLbl="node1" presStyleIdx="4" presStyleCnt="5">
        <dgm:presLayoutVars>
          <dgm:bulletEnabled val="1"/>
        </dgm:presLayoutVars>
      </dgm:prSet>
      <dgm:spPr/>
      <dgm:t>
        <a:bodyPr/>
        <a:lstStyle/>
        <a:p>
          <a:endParaRPr lang="en-US"/>
        </a:p>
      </dgm:t>
    </dgm:pt>
  </dgm:ptLst>
  <dgm:cxnLst>
    <dgm:cxn modelId="{02698C8A-82C4-4C51-B27C-189AD13F622E}" type="presOf" srcId="{1D280736-6916-43A6-92F7-375A1B9C1994}" destId="{5E9A3DCF-964D-4275-935F-FDC6B4CA1357}" srcOrd="0" destOrd="0" presId="urn:microsoft.com/office/officeart/2005/8/layout/default"/>
    <dgm:cxn modelId="{8970D07B-9FBB-4750-9B1A-9CD8EBD04088}" type="presOf" srcId="{4D3CADD6-E0AE-4918-BA52-9582DFD360CE}" destId="{BF40C2B7-A887-4CF8-90E7-6F1045905FF1}" srcOrd="0" destOrd="0" presId="urn:microsoft.com/office/officeart/2005/8/layout/default"/>
    <dgm:cxn modelId="{517A6F59-4483-4D6E-820B-7849BD1BDDBC}" srcId="{74BEAF6A-44E2-4A40-81D6-408CEF0C61A3}" destId="{4D3CADD6-E0AE-4918-BA52-9582DFD360CE}" srcOrd="4" destOrd="0" parTransId="{55B53E91-1BB2-48E1-8854-7917DC21A90F}" sibTransId="{FCD33F5D-58EF-4035-85E5-0CEC8B67238A}"/>
    <dgm:cxn modelId="{5A26B34B-03A2-440D-996B-C83F96887F14}" type="presOf" srcId="{74BEAF6A-44E2-4A40-81D6-408CEF0C61A3}" destId="{E6048B04-5430-4BCD-AE41-B9E43BDFCA59}" srcOrd="0" destOrd="0" presId="urn:microsoft.com/office/officeart/2005/8/layout/default"/>
    <dgm:cxn modelId="{BEC41A9B-78AB-4E20-9571-7251D8B5C8F3}" srcId="{74BEAF6A-44E2-4A40-81D6-408CEF0C61A3}" destId="{B624D6B3-F106-4CD2-AB08-033E6808B639}" srcOrd="3" destOrd="0" parTransId="{F7D8FC22-F505-4FE7-8C13-E27FA40C0BA8}" sibTransId="{E2E4E41A-3B55-4E42-A7F9-EFE091305999}"/>
    <dgm:cxn modelId="{8D872659-6F61-4879-8AC3-2A8E4EFBEE85}" type="presOf" srcId="{2431C17B-CA3D-442A-A559-9603CE41736F}" destId="{2B539671-6F41-467B-9B2A-D869710E105A}" srcOrd="0" destOrd="0" presId="urn:microsoft.com/office/officeart/2005/8/layout/default"/>
    <dgm:cxn modelId="{57DB8015-1EB3-4722-B0A8-E6D99771743B}" type="presOf" srcId="{B624D6B3-F106-4CD2-AB08-033E6808B639}" destId="{36EBD30C-8BB2-4F39-9084-C8F352124F09}" srcOrd="0" destOrd="0" presId="urn:microsoft.com/office/officeart/2005/8/layout/default"/>
    <dgm:cxn modelId="{E3F95E08-C309-4F3E-9FDF-BAAEEC53A223}" type="presOf" srcId="{F8F3B5AE-A0AC-4CF3-A66C-38C6AD40B4CC}" destId="{84FD8D11-DF76-409C-9326-297F535B101E}" srcOrd="0" destOrd="0" presId="urn:microsoft.com/office/officeart/2005/8/layout/default"/>
    <dgm:cxn modelId="{89A680CD-66DC-4BE5-9A93-F963A069F008}" srcId="{74BEAF6A-44E2-4A40-81D6-408CEF0C61A3}" destId="{2431C17B-CA3D-442A-A559-9603CE41736F}" srcOrd="2" destOrd="0" parTransId="{C95A47AA-AD94-4713-BC80-DFCB608BB72E}" sibTransId="{379256E5-CACB-45E6-A39F-5A184EE4772B}"/>
    <dgm:cxn modelId="{899E8B83-1D31-4356-8829-FF95BC1D8AE1}" srcId="{74BEAF6A-44E2-4A40-81D6-408CEF0C61A3}" destId="{F8F3B5AE-A0AC-4CF3-A66C-38C6AD40B4CC}" srcOrd="1" destOrd="0" parTransId="{3EC33627-791F-49BD-A8FC-C81026DAFD7F}" sibTransId="{F169F77D-EE4A-4846-B84A-5A0E39E131E5}"/>
    <dgm:cxn modelId="{E49829DC-8D9B-47F2-B904-BAC5C9A76740}" srcId="{74BEAF6A-44E2-4A40-81D6-408CEF0C61A3}" destId="{1D280736-6916-43A6-92F7-375A1B9C1994}" srcOrd="0" destOrd="0" parTransId="{CAE49237-5246-4915-883D-B2BBCF8F16EE}" sibTransId="{6C123625-82A8-43D4-ACC2-AB4F3861A3C6}"/>
    <dgm:cxn modelId="{836D36E4-31B1-4D41-8647-DCE03A3E32F7}" type="presParOf" srcId="{E6048B04-5430-4BCD-AE41-B9E43BDFCA59}" destId="{5E9A3DCF-964D-4275-935F-FDC6B4CA1357}" srcOrd="0" destOrd="0" presId="urn:microsoft.com/office/officeart/2005/8/layout/default"/>
    <dgm:cxn modelId="{D2658254-EFDB-461A-9CE5-2313FE7EEFE3}" type="presParOf" srcId="{E6048B04-5430-4BCD-AE41-B9E43BDFCA59}" destId="{529B406F-9F53-44F5-A0F3-85053A7D9117}" srcOrd="1" destOrd="0" presId="urn:microsoft.com/office/officeart/2005/8/layout/default"/>
    <dgm:cxn modelId="{799CC069-88F2-4FEF-BBF5-3CDBED832900}" type="presParOf" srcId="{E6048B04-5430-4BCD-AE41-B9E43BDFCA59}" destId="{84FD8D11-DF76-409C-9326-297F535B101E}" srcOrd="2" destOrd="0" presId="urn:microsoft.com/office/officeart/2005/8/layout/default"/>
    <dgm:cxn modelId="{5FC168BB-DD5F-4491-AAFF-8283112B05B1}" type="presParOf" srcId="{E6048B04-5430-4BCD-AE41-B9E43BDFCA59}" destId="{54C61E92-6ED8-4DFE-B1B6-B016FCFF56D3}" srcOrd="3" destOrd="0" presId="urn:microsoft.com/office/officeart/2005/8/layout/default"/>
    <dgm:cxn modelId="{7E3C0ED9-3690-4571-8786-624AC8EA58B2}" type="presParOf" srcId="{E6048B04-5430-4BCD-AE41-B9E43BDFCA59}" destId="{2B539671-6F41-467B-9B2A-D869710E105A}" srcOrd="4" destOrd="0" presId="urn:microsoft.com/office/officeart/2005/8/layout/default"/>
    <dgm:cxn modelId="{70401256-F136-4E9A-9975-0B5A589BAF7C}" type="presParOf" srcId="{E6048B04-5430-4BCD-AE41-B9E43BDFCA59}" destId="{2441D874-8FA5-45E2-B8AC-EB4559417466}" srcOrd="5" destOrd="0" presId="urn:microsoft.com/office/officeart/2005/8/layout/default"/>
    <dgm:cxn modelId="{996B48B2-6AEF-41F6-AE09-3CBFAE6AA231}" type="presParOf" srcId="{E6048B04-5430-4BCD-AE41-B9E43BDFCA59}" destId="{36EBD30C-8BB2-4F39-9084-C8F352124F09}" srcOrd="6" destOrd="0" presId="urn:microsoft.com/office/officeart/2005/8/layout/default"/>
    <dgm:cxn modelId="{6E57DA71-4F01-4CE4-A46E-1CB7BD77C03D}" type="presParOf" srcId="{E6048B04-5430-4BCD-AE41-B9E43BDFCA59}" destId="{C66F8B5E-FEC6-4A54-8356-D2D7F4E480BB}" srcOrd="7" destOrd="0" presId="urn:microsoft.com/office/officeart/2005/8/layout/default"/>
    <dgm:cxn modelId="{30EB7481-054F-4328-ADA4-2BF2BF4E6631}" type="presParOf" srcId="{E6048B04-5430-4BCD-AE41-B9E43BDFCA59}" destId="{BF40C2B7-A887-4CF8-90E7-6F1045905FF1}" srcOrd="8" destOrd="0" presId="urn:microsoft.com/office/officeart/2005/8/layout/default"/>
  </dgm:cxnLst>
  <dgm:bg>
    <a:effectLst>
      <a:outerShdw blurRad="50800" dist="38100" dir="10800000" algn="r" rotWithShape="0">
        <a:prstClr val="black">
          <a:alpha val="40000"/>
        </a:prstClr>
      </a:outerShdw>
    </a:effectLst>
  </dgm:bg>
  <dgm:whole>
    <a:ln>
      <a:solidFill>
        <a:schemeClr val="accent2">
          <a:lumMod val="75000"/>
        </a:schemeClr>
      </a:solid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0CD74E-44F9-40B4-93BB-4BBBB5A8089B}" type="doc">
      <dgm:prSet loTypeId="urn:microsoft.com/office/officeart/2005/8/layout/hProcess4" loCatId="process" qsTypeId="urn:microsoft.com/office/officeart/2005/8/quickstyle/3d1" qsCatId="3D" csTypeId="urn:microsoft.com/office/officeart/2005/8/colors/accent1_2" csCatId="accent1" phldr="1"/>
      <dgm:spPr/>
      <dgm:t>
        <a:bodyPr/>
        <a:lstStyle/>
        <a:p>
          <a:endParaRPr lang="en-US"/>
        </a:p>
      </dgm:t>
    </dgm:pt>
    <dgm:pt modelId="{48515726-81BE-4E9A-9C28-50473DB82F9E}">
      <dgm:prSet phldrT="[Text]"/>
      <dgm:spPr/>
      <dgm:t>
        <a:bodyPr/>
        <a:lstStyle/>
        <a:p>
          <a:r>
            <a:rPr lang="en-US" dirty="0" smtClean="0"/>
            <a:t>Understanding</a:t>
          </a:r>
          <a:endParaRPr lang="en-US" dirty="0"/>
        </a:p>
      </dgm:t>
    </dgm:pt>
    <dgm:pt modelId="{FDB6F399-F20F-4117-93CB-7D319CF635F0}" type="parTrans" cxnId="{C3816726-BD6C-4F8C-BA9D-C05F2219710F}">
      <dgm:prSet/>
      <dgm:spPr/>
      <dgm:t>
        <a:bodyPr/>
        <a:lstStyle/>
        <a:p>
          <a:endParaRPr lang="en-US"/>
        </a:p>
      </dgm:t>
    </dgm:pt>
    <dgm:pt modelId="{A2F5D836-F3C6-4586-9236-D4AAA96FA848}" type="sibTrans" cxnId="{C3816726-BD6C-4F8C-BA9D-C05F2219710F}">
      <dgm:prSet/>
      <dgm:spPr/>
      <dgm:t>
        <a:bodyPr/>
        <a:lstStyle/>
        <a:p>
          <a:endParaRPr lang="en-US"/>
        </a:p>
      </dgm:t>
    </dgm:pt>
    <dgm:pt modelId="{74920B0E-3C8D-47D9-A345-A7A514C9775B}">
      <dgm:prSet phldrT="[Text]" custT="1"/>
      <dgm:spPr/>
      <dgm:t>
        <a:bodyPr/>
        <a:lstStyle/>
        <a:p>
          <a:r>
            <a:rPr lang="en-US" sz="1800" dirty="0" smtClean="0"/>
            <a:t>Download the dataset in excel and getting through the data to understand the features and its impact.</a:t>
          </a:r>
          <a:endParaRPr lang="en-US" sz="1800" dirty="0"/>
        </a:p>
      </dgm:t>
    </dgm:pt>
    <dgm:pt modelId="{8D9B7A60-EFA8-4E19-887D-CAE13E40F306}" type="parTrans" cxnId="{EDC5D463-5EE1-4F4F-A940-E4A4CBECA79A}">
      <dgm:prSet/>
      <dgm:spPr/>
      <dgm:t>
        <a:bodyPr/>
        <a:lstStyle/>
        <a:p>
          <a:endParaRPr lang="en-US"/>
        </a:p>
      </dgm:t>
    </dgm:pt>
    <dgm:pt modelId="{9EDD5C5B-E6B5-4B99-9C85-005B08A663E4}" type="sibTrans" cxnId="{EDC5D463-5EE1-4F4F-A940-E4A4CBECA79A}">
      <dgm:prSet/>
      <dgm:spPr/>
      <dgm:t>
        <a:bodyPr/>
        <a:lstStyle/>
        <a:p>
          <a:endParaRPr lang="en-US"/>
        </a:p>
      </dgm:t>
    </dgm:pt>
    <dgm:pt modelId="{FA65DB7B-B747-4774-BE0E-642ED18DF8AE}">
      <dgm:prSet phldrT="[Text]"/>
      <dgm:spPr/>
      <dgm:t>
        <a:bodyPr/>
        <a:lstStyle/>
        <a:p>
          <a:r>
            <a:rPr lang="en-US" dirty="0" smtClean="0"/>
            <a:t>Data Cleaning</a:t>
          </a:r>
          <a:endParaRPr lang="en-US" dirty="0"/>
        </a:p>
      </dgm:t>
    </dgm:pt>
    <dgm:pt modelId="{1578A81B-BC16-4F09-92E3-5BF23A08A8F6}" type="parTrans" cxnId="{3E7838F8-6701-4BD9-883A-EC21F796D8C6}">
      <dgm:prSet/>
      <dgm:spPr/>
      <dgm:t>
        <a:bodyPr/>
        <a:lstStyle/>
        <a:p>
          <a:endParaRPr lang="en-US"/>
        </a:p>
      </dgm:t>
    </dgm:pt>
    <dgm:pt modelId="{740E1D98-6D99-4CB1-80CC-DDA68C7A5D85}" type="sibTrans" cxnId="{3E7838F8-6701-4BD9-883A-EC21F796D8C6}">
      <dgm:prSet/>
      <dgm:spPr/>
      <dgm:t>
        <a:bodyPr/>
        <a:lstStyle/>
        <a:p>
          <a:endParaRPr lang="en-US"/>
        </a:p>
      </dgm:t>
    </dgm:pt>
    <dgm:pt modelId="{5866CDED-AFE6-4FE2-8BB2-C392BB924B74}">
      <dgm:prSet phldrT="[Text]" custT="1"/>
      <dgm:spPr/>
      <dgm:t>
        <a:bodyPr/>
        <a:lstStyle/>
        <a:p>
          <a:r>
            <a:rPr lang="en-US" sz="1800" dirty="0" smtClean="0"/>
            <a:t>Remove all the duplicate rows and find the blank and replace with average</a:t>
          </a:r>
          <a:r>
            <a:rPr lang="en-US" sz="2000" dirty="0" smtClean="0"/>
            <a:t>.</a:t>
          </a:r>
          <a:endParaRPr lang="en-US" sz="2000" dirty="0"/>
        </a:p>
      </dgm:t>
    </dgm:pt>
    <dgm:pt modelId="{0C6A0A6C-9182-4EAC-B770-6BB077AD3B37}" type="parTrans" cxnId="{380CD001-82E5-4492-B2F8-1DBA93C4D959}">
      <dgm:prSet/>
      <dgm:spPr/>
      <dgm:t>
        <a:bodyPr/>
        <a:lstStyle/>
        <a:p>
          <a:endParaRPr lang="en-US"/>
        </a:p>
      </dgm:t>
    </dgm:pt>
    <dgm:pt modelId="{4C76650A-0A57-498D-B2B1-B43066E5E910}" type="sibTrans" cxnId="{380CD001-82E5-4492-B2F8-1DBA93C4D959}">
      <dgm:prSet/>
      <dgm:spPr/>
      <dgm:t>
        <a:bodyPr/>
        <a:lstStyle/>
        <a:p>
          <a:endParaRPr lang="en-US"/>
        </a:p>
      </dgm:t>
    </dgm:pt>
    <dgm:pt modelId="{889A37B0-F79F-4064-8905-BB3E30B7F9E3}">
      <dgm:prSet phldrT="[Text]"/>
      <dgm:spPr/>
      <dgm:t>
        <a:bodyPr/>
        <a:lstStyle/>
        <a:p>
          <a:r>
            <a:rPr lang="en-US" dirty="0" smtClean="0"/>
            <a:t>Data Analysis</a:t>
          </a:r>
          <a:endParaRPr lang="en-US" dirty="0"/>
        </a:p>
      </dgm:t>
    </dgm:pt>
    <dgm:pt modelId="{8C16AE2C-8A9D-46EC-A440-350F08E01253}" type="parTrans" cxnId="{C375FD00-5664-49DD-8E41-C1AB4582BB1F}">
      <dgm:prSet/>
      <dgm:spPr/>
      <dgm:t>
        <a:bodyPr/>
        <a:lstStyle/>
        <a:p>
          <a:endParaRPr lang="en-US"/>
        </a:p>
      </dgm:t>
    </dgm:pt>
    <dgm:pt modelId="{09317B94-C19F-4AD7-9CEB-2F327E736E70}" type="sibTrans" cxnId="{C375FD00-5664-49DD-8E41-C1AB4582BB1F}">
      <dgm:prSet/>
      <dgm:spPr/>
      <dgm:t>
        <a:bodyPr/>
        <a:lstStyle/>
        <a:p>
          <a:endParaRPr lang="en-US"/>
        </a:p>
      </dgm:t>
    </dgm:pt>
    <dgm:pt modelId="{04458EA7-BFE7-422A-85DE-1247CDA67D1B}">
      <dgm:prSet phldrT="[Text]" custT="1"/>
      <dgm:spPr/>
      <dgm:t>
        <a:bodyPr/>
        <a:lstStyle/>
        <a:p>
          <a:r>
            <a:rPr lang="en-US" sz="1800" dirty="0" smtClean="0"/>
            <a:t>After Cleaning the Data, analyze the data and drew the insight and conclusion for given tasks.</a:t>
          </a:r>
          <a:endParaRPr lang="en-US" sz="1800" dirty="0"/>
        </a:p>
      </dgm:t>
    </dgm:pt>
    <dgm:pt modelId="{BE8FCE38-441C-4B96-A84B-FBB34E4DEE0A}" type="parTrans" cxnId="{A66A0104-4CD3-4D36-ADC2-F03FEDAE68AF}">
      <dgm:prSet/>
      <dgm:spPr/>
      <dgm:t>
        <a:bodyPr/>
        <a:lstStyle/>
        <a:p>
          <a:endParaRPr lang="en-US"/>
        </a:p>
      </dgm:t>
    </dgm:pt>
    <dgm:pt modelId="{10927C75-4B5B-4EAE-8ABA-8FEC4FA2FFC3}" type="sibTrans" cxnId="{A66A0104-4CD3-4D36-ADC2-F03FEDAE68AF}">
      <dgm:prSet/>
      <dgm:spPr/>
      <dgm:t>
        <a:bodyPr/>
        <a:lstStyle/>
        <a:p>
          <a:endParaRPr lang="en-US"/>
        </a:p>
      </dgm:t>
    </dgm:pt>
    <dgm:pt modelId="{7AEE19EA-DC61-4D46-A03C-EF796AB9DAE2}">
      <dgm:prSet/>
      <dgm:spPr/>
      <dgm:t>
        <a:bodyPr/>
        <a:lstStyle/>
        <a:p>
          <a:r>
            <a:rPr lang="en-US" dirty="0" smtClean="0"/>
            <a:t>Data Visualization</a:t>
          </a:r>
          <a:endParaRPr lang="en-US" dirty="0"/>
        </a:p>
      </dgm:t>
    </dgm:pt>
    <dgm:pt modelId="{92746EE7-9A7F-46E5-8EA1-A04A578A5593}" type="parTrans" cxnId="{BDF64EEA-4E5E-411C-8225-14B1404110CA}">
      <dgm:prSet/>
      <dgm:spPr/>
      <dgm:t>
        <a:bodyPr/>
        <a:lstStyle/>
        <a:p>
          <a:endParaRPr lang="en-US"/>
        </a:p>
      </dgm:t>
    </dgm:pt>
    <dgm:pt modelId="{455780D8-530F-4960-8326-C990BFD548C6}" type="sibTrans" cxnId="{BDF64EEA-4E5E-411C-8225-14B1404110CA}">
      <dgm:prSet/>
      <dgm:spPr/>
      <dgm:t>
        <a:bodyPr/>
        <a:lstStyle/>
        <a:p>
          <a:endParaRPr lang="en-US"/>
        </a:p>
      </dgm:t>
    </dgm:pt>
    <dgm:pt modelId="{303A87E0-B31D-4EBA-BADD-857300AE8A2C}">
      <dgm:prSet custT="1"/>
      <dgm:spPr/>
      <dgm:t>
        <a:bodyPr/>
        <a:lstStyle/>
        <a:p>
          <a:r>
            <a:rPr lang="en-US" sz="1800" dirty="0" smtClean="0"/>
            <a:t>After Analyzing the data visualize it in chart and draw the dashboard.</a:t>
          </a:r>
          <a:endParaRPr lang="en-US" sz="1800" dirty="0"/>
        </a:p>
      </dgm:t>
    </dgm:pt>
    <dgm:pt modelId="{92D5464B-3BEB-40F1-A06B-316557F138F7}" type="parTrans" cxnId="{F847B64C-E303-4D83-9C5D-4576D5A061F1}">
      <dgm:prSet/>
      <dgm:spPr/>
      <dgm:t>
        <a:bodyPr/>
        <a:lstStyle/>
        <a:p>
          <a:endParaRPr lang="en-US"/>
        </a:p>
      </dgm:t>
    </dgm:pt>
    <dgm:pt modelId="{614D57D4-F5FA-48DB-BFBB-ECCB0676EB5B}" type="sibTrans" cxnId="{F847B64C-E303-4D83-9C5D-4576D5A061F1}">
      <dgm:prSet/>
      <dgm:spPr/>
      <dgm:t>
        <a:bodyPr/>
        <a:lstStyle/>
        <a:p>
          <a:endParaRPr lang="en-US"/>
        </a:p>
      </dgm:t>
    </dgm:pt>
    <dgm:pt modelId="{A1CD7B13-82E8-4EDB-83DB-1502DCA8A624}" type="pres">
      <dgm:prSet presAssocID="{CA0CD74E-44F9-40B4-93BB-4BBBB5A8089B}" presName="Name0" presStyleCnt="0">
        <dgm:presLayoutVars>
          <dgm:dir/>
          <dgm:animLvl val="lvl"/>
          <dgm:resizeHandles val="exact"/>
        </dgm:presLayoutVars>
      </dgm:prSet>
      <dgm:spPr/>
      <dgm:t>
        <a:bodyPr/>
        <a:lstStyle/>
        <a:p>
          <a:endParaRPr lang="en-US"/>
        </a:p>
      </dgm:t>
    </dgm:pt>
    <dgm:pt modelId="{26AA1AD5-7E96-4D62-BA8B-0C749A3502D1}" type="pres">
      <dgm:prSet presAssocID="{CA0CD74E-44F9-40B4-93BB-4BBBB5A8089B}" presName="tSp" presStyleCnt="0"/>
      <dgm:spPr/>
    </dgm:pt>
    <dgm:pt modelId="{899C5E4A-24D9-4E20-9F50-ABA8CCEED281}" type="pres">
      <dgm:prSet presAssocID="{CA0CD74E-44F9-40B4-93BB-4BBBB5A8089B}" presName="bSp" presStyleCnt="0"/>
      <dgm:spPr/>
    </dgm:pt>
    <dgm:pt modelId="{B51C73F5-763C-49C9-BF76-8B5C337A30B1}" type="pres">
      <dgm:prSet presAssocID="{CA0CD74E-44F9-40B4-93BB-4BBBB5A8089B}" presName="process" presStyleCnt="0"/>
      <dgm:spPr/>
    </dgm:pt>
    <dgm:pt modelId="{F3FEE0DC-96EE-44A4-B7CA-5A233A99049D}" type="pres">
      <dgm:prSet presAssocID="{48515726-81BE-4E9A-9C28-50473DB82F9E}" presName="composite1" presStyleCnt="0"/>
      <dgm:spPr/>
    </dgm:pt>
    <dgm:pt modelId="{A9F9AB2E-ABF7-48E8-9763-A865E33E9209}" type="pres">
      <dgm:prSet presAssocID="{48515726-81BE-4E9A-9C28-50473DB82F9E}" presName="dummyNode1" presStyleLbl="node1" presStyleIdx="0" presStyleCnt="4"/>
      <dgm:spPr/>
    </dgm:pt>
    <dgm:pt modelId="{2DE8ACBE-99AE-4738-B0A5-1A4ED2EB52D5}" type="pres">
      <dgm:prSet presAssocID="{48515726-81BE-4E9A-9C28-50473DB82F9E}" presName="childNode1" presStyleLbl="bgAcc1" presStyleIdx="0" presStyleCnt="4" custScaleX="152749" custScaleY="130033" custLinFactNeighborX="6696">
        <dgm:presLayoutVars>
          <dgm:bulletEnabled val="1"/>
        </dgm:presLayoutVars>
      </dgm:prSet>
      <dgm:spPr/>
      <dgm:t>
        <a:bodyPr/>
        <a:lstStyle/>
        <a:p>
          <a:endParaRPr lang="en-US"/>
        </a:p>
      </dgm:t>
    </dgm:pt>
    <dgm:pt modelId="{E57A150B-79BD-4C70-BF9E-440C25D30A8A}" type="pres">
      <dgm:prSet presAssocID="{48515726-81BE-4E9A-9C28-50473DB82F9E}" presName="childNode1tx" presStyleLbl="bgAcc1" presStyleIdx="0" presStyleCnt="4">
        <dgm:presLayoutVars>
          <dgm:bulletEnabled val="1"/>
        </dgm:presLayoutVars>
      </dgm:prSet>
      <dgm:spPr/>
      <dgm:t>
        <a:bodyPr/>
        <a:lstStyle/>
        <a:p>
          <a:endParaRPr lang="en-US"/>
        </a:p>
      </dgm:t>
    </dgm:pt>
    <dgm:pt modelId="{C56E4741-010D-4C19-9EFF-1DDDC63720BD}" type="pres">
      <dgm:prSet presAssocID="{48515726-81BE-4E9A-9C28-50473DB82F9E}" presName="parentNode1" presStyleLbl="node1" presStyleIdx="0" presStyleCnt="4" custScaleX="120319" custScaleY="80240">
        <dgm:presLayoutVars>
          <dgm:chMax val="1"/>
          <dgm:bulletEnabled val="1"/>
        </dgm:presLayoutVars>
      </dgm:prSet>
      <dgm:spPr/>
      <dgm:t>
        <a:bodyPr/>
        <a:lstStyle/>
        <a:p>
          <a:endParaRPr lang="en-US"/>
        </a:p>
      </dgm:t>
    </dgm:pt>
    <dgm:pt modelId="{BFE83275-26FB-4116-8E38-A485F02316CB}" type="pres">
      <dgm:prSet presAssocID="{48515726-81BE-4E9A-9C28-50473DB82F9E}" presName="connSite1" presStyleCnt="0"/>
      <dgm:spPr/>
    </dgm:pt>
    <dgm:pt modelId="{878B52B7-D568-4D94-BF4F-13D7876BC9CC}" type="pres">
      <dgm:prSet presAssocID="{A2F5D836-F3C6-4586-9236-D4AAA96FA848}" presName="Name9" presStyleLbl="sibTrans2D1" presStyleIdx="0" presStyleCnt="3"/>
      <dgm:spPr/>
      <dgm:t>
        <a:bodyPr/>
        <a:lstStyle/>
        <a:p>
          <a:endParaRPr lang="en-US"/>
        </a:p>
      </dgm:t>
    </dgm:pt>
    <dgm:pt modelId="{382A0020-1ADD-4315-BEEE-93CB6B3C977C}" type="pres">
      <dgm:prSet presAssocID="{FA65DB7B-B747-4774-BE0E-642ED18DF8AE}" presName="composite2" presStyleCnt="0"/>
      <dgm:spPr/>
    </dgm:pt>
    <dgm:pt modelId="{CEB0CD49-C7A8-4F74-85BB-5D7B0DDF7BB0}" type="pres">
      <dgm:prSet presAssocID="{FA65DB7B-B747-4774-BE0E-642ED18DF8AE}" presName="dummyNode2" presStyleLbl="node1" presStyleIdx="0" presStyleCnt="4"/>
      <dgm:spPr/>
    </dgm:pt>
    <dgm:pt modelId="{176C3393-8E8E-4AB9-872A-64C335452E82}" type="pres">
      <dgm:prSet presAssocID="{FA65DB7B-B747-4774-BE0E-642ED18DF8AE}" presName="childNode2" presStyleLbl="bgAcc1" presStyleIdx="1" presStyleCnt="4" custScaleX="121046" custScaleY="126056">
        <dgm:presLayoutVars>
          <dgm:bulletEnabled val="1"/>
        </dgm:presLayoutVars>
      </dgm:prSet>
      <dgm:spPr/>
      <dgm:t>
        <a:bodyPr/>
        <a:lstStyle/>
        <a:p>
          <a:endParaRPr lang="en-US"/>
        </a:p>
      </dgm:t>
    </dgm:pt>
    <dgm:pt modelId="{14769291-C0AC-4AF4-AEA6-EF02B9DE49A6}" type="pres">
      <dgm:prSet presAssocID="{FA65DB7B-B747-4774-BE0E-642ED18DF8AE}" presName="childNode2tx" presStyleLbl="bgAcc1" presStyleIdx="1" presStyleCnt="4">
        <dgm:presLayoutVars>
          <dgm:bulletEnabled val="1"/>
        </dgm:presLayoutVars>
      </dgm:prSet>
      <dgm:spPr/>
      <dgm:t>
        <a:bodyPr/>
        <a:lstStyle/>
        <a:p>
          <a:endParaRPr lang="en-US"/>
        </a:p>
      </dgm:t>
    </dgm:pt>
    <dgm:pt modelId="{6A4680CB-14D2-4F3B-8A81-7E2E62B847B9}" type="pres">
      <dgm:prSet presAssocID="{FA65DB7B-B747-4774-BE0E-642ED18DF8AE}" presName="parentNode2" presStyleLbl="node1" presStyleIdx="1" presStyleCnt="4">
        <dgm:presLayoutVars>
          <dgm:chMax val="0"/>
          <dgm:bulletEnabled val="1"/>
        </dgm:presLayoutVars>
      </dgm:prSet>
      <dgm:spPr/>
      <dgm:t>
        <a:bodyPr/>
        <a:lstStyle/>
        <a:p>
          <a:endParaRPr lang="en-US"/>
        </a:p>
      </dgm:t>
    </dgm:pt>
    <dgm:pt modelId="{9B6EB175-A2E8-4A4E-BE6C-F0DE6C67AC8F}" type="pres">
      <dgm:prSet presAssocID="{FA65DB7B-B747-4774-BE0E-642ED18DF8AE}" presName="connSite2" presStyleCnt="0"/>
      <dgm:spPr/>
    </dgm:pt>
    <dgm:pt modelId="{B5EDA574-910B-4414-BD2E-D5E12EF8F45C}" type="pres">
      <dgm:prSet presAssocID="{740E1D98-6D99-4CB1-80CC-DDA68C7A5D85}" presName="Name18" presStyleLbl="sibTrans2D1" presStyleIdx="1" presStyleCnt="3"/>
      <dgm:spPr/>
      <dgm:t>
        <a:bodyPr/>
        <a:lstStyle/>
        <a:p>
          <a:endParaRPr lang="en-US"/>
        </a:p>
      </dgm:t>
    </dgm:pt>
    <dgm:pt modelId="{15BDE0DF-31CF-431B-8B7E-F47B81AC7648}" type="pres">
      <dgm:prSet presAssocID="{889A37B0-F79F-4064-8905-BB3E30B7F9E3}" presName="composite1" presStyleCnt="0"/>
      <dgm:spPr/>
    </dgm:pt>
    <dgm:pt modelId="{F97BC750-FD0F-42AC-8022-53B5E96CBAFE}" type="pres">
      <dgm:prSet presAssocID="{889A37B0-F79F-4064-8905-BB3E30B7F9E3}" presName="dummyNode1" presStyleLbl="node1" presStyleIdx="1" presStyleCnt="4"/>
      <dgm:spPr/>
    </dgm:pt>
    <dgm:pt modelId="{A521048A-24B3-4E70-9F95-3D809CF9879F}" type="pres">
      <dgm:prSet presAssocID="{889A37B0-F79F-4064-8905-BB3E30B7F9E3}" presName="childNode1" presStyleLbl="bgAcc1" presStyleIdx="2" presStyleCnt="4" custScaleX="140189" custScaleY="137144">
        <dgm:presLayoutVars>
          <dgm:bulletEnabled val="1"/>
        </dgm:presLayoutVars>
      </dgm:prSet>
      <dgm:spPr/>
      <dgm:t>
        <a:bodyPr/>
        <a:lstStyle/>
        <a:p>
          <a:endParaRPr lang="en-US"/>
        </a:p>
      </dgm:t>
    </dgm:pt>
    <dgm:pt modelId="{B7DF3B5A-1D79-407D-8C48-79E41B222319}" type="pres">
      <dgm:prSet presAssocID="{889A37B0-F79F-4064-8905-BB3E30B7F9E3}" presName="childNode1tx" presStyleLbl="bgAcc1" presStyleIdx="2" presStyleCnt="4">
        <dgm:presLayoutVars>
          <dgm:bulletEnabled val="1"/>
        </dgm:presLayoutVars>
      </dgm:prSet>
      <dgm:spPr/>
      <dgm:t>
        <a:bodyPr/>
        <a:lstStyle/>
        <a:p>
          <a:endParaRPr lang="en-US"/>
        </a:p>
      </dgm:t>
    </dgm:pt>
    <dgm:pt modelId="{D539BFA4-9B7F-4CFD-8CB0-16655D13E727}" type="pres">
      <dgm:prSet presAssocID="{889A37B0-F79F-4064-8905-BB3E30B7F9E3}" presName="parentNode1" presStyleLbl="node1" presStyleIdx="2" presStyleCnt="4">
        <dgm:presLayoutVars>
          <dgm:chMax val="1"/>
          <dgm:bulletEnabled val="1"/>
        </dgm:presLayoutVars>
      </dgm:prSet>
      <dgm:spPr/>
      <dgm:t>
        <a:bodyPr/>
        <a:lstStyle/>
        <a:p>
          <a:endParaRPr lang="en-US"/>
        </a:p>
      </dgm:t>
    </dgm:pt>
    <dgm:pt modelId="{86281836-8CC0-4637-91BB-222D380D86BE}" type="pres">
      <dgm:prSet presAssocID="{889A37B0-F79F-4064-8905-BB3E30B7F9E3}" presName="connSite1" presStyleCnt="0"/>
      <dgm:spPr/>
    </dgm:pt>
    <dgm:pt modelId="{CFDAFE1B-9C60-46D3-93EF-D414C1A337E8}" type="pres">
      <dgm:prSet presAssocID="{09317B94-C19F-4AD7-9CEB-2F327E736E70}" presName="Name9" presStyleLbl="sibTrans2D1" presStyleIdx="2" presStyleCnt="3"/>
      <dgm:spPr/>
      <dgm:t>
        <a:bodyPr/>
        <a:lstStyle/>
        <a:p>
          <a:endParaRPr lang="en-US"/>
        </a:p>
      </dgm:t>
    </dgm:pt>
    <dgm:pt modelId="{E69DF791-32C9-492C-B626-21CE78E89E22}" type="pres">
      <dgm:prSet presAssocID="{7AEE19EA-DC61-4D46-A03C-EF796AB9DAE2}" presName="composite2" presStyleCnt="0"/>
      <dgm:spPr/>
    </dgm:pt>
    <dgm:pt modelId="{A130FE3B-0FBB-476A-A323-A8D2D3F52D79}" type="pres">
      <dgm:prSet presAssocID="{7AEE19EA-DC61-4D46-A03C-EF796AB9DAE2}" presName="dummyNode2" presStyleLbl="node1" presStyleIdx="2" presStyleCnt="4"/>
      <dgm:spPr/>
    </dgm:pt>
    <dgm:pt modelId="{0EBCC039-74AD-4EC2-8220-4D7E17B96515}" type="pres">
      <dgm:prSet presAssocID="{7AEE19EA-DC61-4D46-A03C-EF796AB9DAE2}" presName="childNode2" presStyleLbl="bgAcc1" presStyleIdx="3" presStyleCnt="4" custScaleX="130778" custScaleY="133521">
        <dgm:presLayoutVars>
          <dgm:bulletEnabled val="1"/>
        </dgm:presLayoutVars>
      </dgm:prSet>
      <dgm:spPr/>
      <dgm:t>
        <a:bodyPr/>
        <a:lstStyle/>
        <a:p>
          <a:endParaRPr lang="en-US"/>
        </a:p>
      </dgm:t>
    </dgm:pt>
    <dgm:pt modelId="{F9C6A9AD-FCBE-4BD4-B4EA-C16C14983223}" type="pres">
      <dgm:prSet presAssocID="{7AEE19EA-DC61-4D46-A03C-EF796AB9DAE2}" presName="childNode2tx" presStyleLbl="bgAcc1" presStyleIdx="3" presStyleCnt="4">
        <dgm:presLayoutVars>
          <dgm:bulletEnabled val="1"/>
        </dgm:presLayoutVars>
      </dgm:prSet>
      <dgm:spPr/>
      <dgm:t>
        <a:bodyPr/>
        <a:lstStyle/>
        <a:p>
          <a:endParaRPr lang="en-US"/>
        </a:p>
      </dgm:t>
    </dgm:pt>
    <dgm:pt modelId="{EFC91E5C-C432-4FE6-B44E-6DCB7DF9B49C}" type="pres">
      <dgm:prSet presAssocID="{7AEE19EA-DC61-4D46-A03C-EF796AB9DAE2}" presName="parentNode2" presStyleLbl="node1" presStyleIdx="3" presStyleCnt="4">
        <dgm:presLayoutVars>
          <dgm:chMax val="0"/>
          <dgm:bulletEnabled val="1"/>
        </dgm:presLayoutVars>
      </dgm:prSet>
      <dgm:spPr/>
      <dgm:t>
        <a:bodyPr/>
        <a:lstStyle/>
        <a:p>
          <a:endParaRPr lang="en-US"/>
        </a:p>
      </dgm:t>
    </dgm:pt>
    <dgm:pt modelId="{85AECFD8-6F5B-4E8D-AF89-9F073244C774}" type="pres">
      <dgm:prSet presAssocID="{7AEE19EA-DC61-4D46-A03C-EF796AB9DAE2}" presName="connSite2" presStyleCnt="0"/>
      <dgm:spPr/>
    </dgm:pt>
  </dgm:ptLst>
  <dgm:cxnLst>
    <dgm:cxn modelId="{C523EE29-DD08-4A8E-975D-ECCEB98E832D}" type="presOf" srcId="{5866CDED-AFE6-4FE2-8BB2-C392BB924B74}" destId="{176C3393-8E8E-4AB9-872A-64C335452E82}" srcOrd="0" destOrd="0" presId="urn:microsoft.com/office/officeart/2005/8/layout/hProcess4"/>
    <dgm:cxn modelId="{3E7838F8-6701-4BD9-883A-EC21F796D8C6}" srcId="{CA0CD74E-44F9-40B4-93BB-4BBBB5A8089B}" destId="{FA65DB7B-B747-4774-BE0E-642ED18DF8AE}" srcOrd="1" destOrd="0" parTransId="{1578A81B-BC16-4F09-92E3-5BF23A08A8F6}" sibTransId="{740E1D98-6D99-4CB1-80CC-DDA68C7A5D85}"/>
    <dgm:cxn modelId="{478C59ED-F865-4EF4-86C0-3F4E25B2B516}" type="presOf" srcId="{303A87E0-B31D-4EBA-BADD-857300AE8A2C}" destId="{F9C6A9AD-FCBE-4BD4-B4EA-C16C14983223}" srcOrd="1" destOrd="0" presId="urn:microsoft.com/office/officeart/2005/8/layout/hProcess4"/>
    <dgm:cxn modelId="{331A4839-682D-4A28-8F51-8491B44D3F8F}" type="presOf" srcId="{FA65DB7B-B747-4774-BE0E-642ED18DF8AE}" destId="{6A4680CB-14D2-4F3B-8A81-7E2E62B847B9}" srcOrd="0" destOrd="0" presId="urn:microsoft.com/office/officeart/2005/8/layout/hProcess4"/>
    <dgm:cxn modelId="{A20A787C-B70B-4E21-B54F-8F6D64AC9603}" type="presOf" srcId="{5866CDED-AFE6-4FE2-8BB2-C392BB924B74}" destId="{14769291-C0AC-4AF4-AEA6-EF02B9DE49A6}" srcOrd="1" destOrd="0" presId="urn:microsoft.com/office/officeart/2005/8/layout/hProcess4"/>
    <dgm:cxn modelId="{380CD001-82E5-4492-B2F8-1DBA93C4D959}" srcId="{FA65DB7B-B747-4774-BE0E-642ED18DF8AE}" destId="{5866CDED-AFE6-4FE2-8BB2-C392BB924B74}" srcOrd="0" destOrd="0" parTransId="{0C6A0A6C-9182-4EAC-B770-6BB077AD3B37}" sibTransId="{4C76650A-0A57-498D-B2B1-B43066E5E910}"/>
    <dgm:cxn modelId="{5DAA066A-1486-4B85-957B-8FEC5FDF986E}" type="presOf" srcId="{74920B0E-3C8D-47D9-A345-A7A514C9775B}" destId="{E57A150B-79BD-4C70-BF9E-440C25D30A8A}" srcOrd="1" destOrd="0" presId="urn:microsoft.com/office/officeart/2005/8/layout/hProcess4"/>
    <dgm:cxn modelId="{BDF64EEA-4E5E-411C-8225-14B1404110CA}" srcId="{CA0CD74E-44F9-40B4-93BB-4BBBB5A8089B}" destId="{7AEE19EA-DC61-4D46-A03C-EF796AB9DAE2}" srcOrd="3" destOrd="0" parTransId="{92746EE7-9A7F-46E5-8EA1-A04A578A5593}" sibTransId="{455780D8-530F-4960-8326-C990BFD548C6}"/>
    <dgm:cxn modelId="{D7A34621-9BBB-4EEC-B73D-A21D7729EF18}" type="presOf" srcId="{09317B94-C19F-4AD7-9CEB-2F327E736E70}" destId="{CFDAFE1B-9C60-46D3-93EF-D414C1A337E8}" srcOrd="0" destOrd="0" presId="urn:microsoft.com/office/officeart/2005/8/layout/hProcess4"/>
    <dgm:cxn modelId="{A36515E8-2E58-4B03-9CD7-EAD0ACC68240}" type="presOf" srcId="{303A87E0-B31D-4EBA-BADD-857300AE8A2C}" destId="{0EBCC039-74AD-4EC2-8220-4D7E17B96515}" srcOrd="0" destOrd="0" presId="urn:microsoft.com/office/officeart/2005/8/layout/hProcess4"/>
    <dgm:cxn modelId="{F7DCEDC9-BF60-48E7-B2FC-6809A1F4931B}" type="presOf" srcId="{889A37B0-F79F-4064-8905-BB3E30B7F9E3}" destId="{D539BFA4-9B7F-4CFD-8CB0-16655D13E727}" srcOrd="0" destOrd="0" presId="urn:microsoft.com/office/officeart/2005/8/layout/hProcess4"/>
    <dgm:cxn modelId="{3DB76C69-3CC1-4E49-BCFA-50BC9F5A01C0}" type="presOf" srcId="{04458EA7-BFE7-422A-85DE-1247CDA67D1B}" destId="{B7DF3B5A-1D79-407D-8C48-79E41B222319}" srcOrd="1" destOrd="0" presId="urn:microsoft.com/office/officeart/2005/8/layout/hProcess4"/>
    <dgm:cxn modelId="{725835FA-951D-4EEF-833E-A4C45F9E3CD1}" type="presOf" srcId="{740E1D98-6D99-4CB1-80CC-DDA68C7A5D85}" destId="{B5EDA574-910B-4414-BD2E-D5E12EF8F45C}" srcOrd="0" destOrd="0" presId="urn:microsoft.com/office/officeart/2005/8/layout/hProcess4"/>
    <dgm:cxn modelId="{C375FD00-5664-49DD-8E41-C1AB4582BB1F}" srcId="{CA0CD74E-44F9-40B4-93BB-4BBBB5A8089B}" destId="{889A37B0-F79F-4064-8905-BB3E30B7F9E3}" srcOrd="2" destOrd="0" parTransId="{8C16AE2C-8A9D-46EC-A440-350F08E01253}" sibTransId="{09317B94-C19F-4AD7-9CEB-2F327E736E70}"/>
    <dgm:cxn modelId="{C3816726-BD6C-4F8C-BA9D-C05F2219710F}" srcId="{CA0CD74E-44F9-40B4-93BB-4BBBB5A8089B}" destId="{48515726-81BE-4E9A-9C28-50473DB82F9E}" srcOrd="0" destOrd="0" parTransId="{FDB6F399-F20F-4117-93CB-7D319CF635F0}" sibTransId="{A2F5D836-F3C6-4586-9236-D4AAA96FA848}"/>
    <dgm:cxn modelId="{EDC5D463-5EE1-4F4F-A940-E4A4CBECA79A}" srcId="{48515726-81BE-4E9A-9C28-50473DB82F9E}" destId="{74920B0E-3C8D-47D9-A345-A7A514C9775B}" srcOrd="0" destOrd="0" parTransId="{8D9B7A60-EFA8-4E19-887D-CAE13E40F306}" sibTransId="{9EDD5C5B-E6B5-4B99-9C85-005B08A663E4}"/>
    <dgm:cxn modelId="{A66A0104-4CD3-4D36-ADC2-F03FEDAE68AF}" srcId="{889A37B0-F79F-4064-8905-BB3E30B7F9E3}" destId="{04458EA7-BFE7-422A-85DE-1247CDA67D1B}" srcOrd="0" destOrd="0" parTransId="{BE8FCE38-441C-4B96-A84B-FBB34E4DEE0A}" sibTransId="{10927C75-4B5B-4EAE-8ABA-8FEC4FA2FFC3}"/>
    <dgm:cxn modelId="{CC149D0D-8EBD-4F63-9F2A-F59098A1CD1E}" type="presOf" srcId="{04458EA7-BFE7-422A-85DE-1247CDA67D1B}" destId="{A521048A-24B3-4E70-9F95-3D809CF9879F}" srcOrd="0" destOrd="0" presId="urn:microsoft.com/office/officeart/2005/8/layout/hProcess4"/>
    <dgm:cxn modelId="{8C774384-4784-4E86-9373-52A9C47A88DB}" type="presOf" srcId="{74920B0E-3C8D-47D9-A345-A7A514C9775B}" destId="{2DE8ACBE-99AE-4738-B0A5-1A4ED2EB52D5}" srcOrd="0" destOrd="0" presId="urn:microsoft.com/office/officeart/2005/8/layout/hProcess4"/>
    <dgm:cxn modelId="{DCAE3531-0A8A-4986-BB2B-8D269A36C266}" type="presOf" srcId="{CA0CD74E-44F9-40B4-93BB-4BBBB5A8089B}" destId="{A1CD7B13-82E8-4EDB-83DB-1502DCA8A624}" srcOrd="0" destOrd="0" presId="urn:microsoft.com/office/officeart/2005/8/layout/hProcess4"/>
    <dgm:cxn modelId="{F847B64C-E303-4D83-9C5D-4576D5A061F1}" srcId="{7AEE19EA-DC61-4D46-A03C-EF796AB9DAE2}" destId="{303A87E0-B31D-4EBA-BADD-857300AE8A2C}" srcOrd="0" destOrd="0" parTransId="{92D5464B-3BEB-40F1-A06B-316557F138F7}" sibTransId="{614D57D4-F5FA-48DB-BFBB-ECCB0676EB5B}"/>
    <dgm:cxn modelId="{2553B68E-5F98-4719-804F-F8C4AE3781BF}" type="presOf" srcId="{48515726-81BE-4E9A-9C28-50473DB82F9E}" destId="{C56E4741-010D-4C19-9EFF-1DDDC63720BD}" srcOrd="0" destOrd="0" presId="urn:microsoft.com/office/officeart/2005/8/layout/hProcess4"/>
    <dgm:cxn modelId="{5FC9C18D-51D3-4109-95F1-3A2B01970E85}" type="presOf" srcId="{7AEE19EA-DC61-4D46-A03C-EF796AB9DAE2}" destId="{EFC91E5C-C432-4FE6-B44E-6DCB7DF9B49C}" srcOrd="0" destOrd="0" presId="urn:microsoft.com/office/officeart/2005/8/layout/hProcess4"/>
    <dgm:cxn modelId="{42A73A3F-2D54-481C-A54D-3039E0FD559E}" type="presOf" srcId="{A2F5D836-F3C6-4586-9236-D4AAA96FA848}" destId="{878B52B7-D568-4D94-BF4F-13D7876BC9CC}" srcOrd="0" destOrd="0" presId="urn:microsoft.com/office/officeart/2005/8/layout/hProcess4"/>
    <dgm:cxn modelId="{456D3F52-0880-40C3-98B2-75951D3054E0}" type="presParOf" srcId="{A1CD7B13-82E8-4EDB-83DB-1502DCA8A624}" destId="{26AA1AD5-7E96-4D62-BA8B-0C749A3502D1}" srcOrd="0" destOrd="0" presId="urn:microsoft.com/office/officeart/2005/8/layout/hProcess4"/>
    <dgm:cxn modelId="{B787A740-335E-4378-848F-6A1755B7B48D}" type="presParOf" srcId="{A1CD7B13-82E8-4EDB-83DB-1502DCA8A624}" destId="{899C5E4A-24D9-4E20-9F50-ABA8CCEED281}" srcOrd="1" destOrd="0" presId="urn:microsoft.com/office/officeart/2005/8/layout/hProcess4"/>
    <dgm:cxn modelId="{8B7AE6FA-1AF2-4D70-9587-CF35CBE112FA}" type="presParOf" srcId="{A1CD7B13-82E8-4EDB-83DB-1502DCA8A624}" destId="{B51C73F5-763C-49C9-BF76-8B5C337A30B1}" srcOrd="2" destOrd="0" presId="urn:microsoft.com/office/officeart/2005/8/layout/hProcess4"/>
    <dgm:cxn modelId="{625A9EE1-D05B-403F-986F-F0F895B361BB}" type="presParOf" srcId="{B51C73F5-763C-49C9-BF76-8B5C337A30B1}" destId="{F3FEE0DC-96EE-44A4-B7CA-5A233A99049D}" srcOrd="0" destOrd="0" presId="urn:microsoft.com/office/officeart/2005/8/layout/hProcess4"/>
    <dgm:cxn modelId="{9E2287E5-959A-4B5A-8A18-F740BCC099E4}" type="presParOf" srcId="{F3FEE0DC-96EE-44A4-B7CA-5A233A99049D}" destId="{A9F9AB2E-ABF7-48E8-9763-A865E33E9209}" srcOrd="0" destOrd="0" presId="urn:microsoft.com/office/officeart/2005/8/layout/hProcess4"/>
    <dgm:cxn modelId="{AC38303D-84FE-44F8-ADE1-5DED49FFA3C1}" type="presParOf" srcId="{F3FEE0DC-96EE-44A4-B7CA-5A233A99049D}" destId="{2DE8ACBE-99AE-4738-B0A5-1A4ED2EB52D5}" srcOrd="1" destOrd="0" presId="urn:microsoft.com/office/officeart/2005/8/layout/hProcess4"/>
    <dgm:cxn modelId="{58C4752A-9E31-4B52-A763-3AEB5150BA8C}" type="presParOf" srcId="{F3FEE0DC-96EE-44A4-B7CA-5A233A99049D}" destId="{E57A150B-79BD-4C70-BF9E-440C25D30A8A}" srcOrd="2" destOrd="0" presId="urn:microsoft.com/office/officeart/2005/8/layout/hProcess4"/>
    <dgm:cxn modelId="{B3F98CB5-E982-4224-B21A-8F0E25FCF383}" type="presParOf" srcId="{F3FEE0DC-96EE-44A4-B7CA-5A233A99049D}" destId="{C56E4741-010D-4C19-9EFF-1DDDC63720BD}" srcOrd="3" destOrd="0" presId="urn:microsoft.com/office/officeart/2005/8/layout/hProcess4"/>
    <dgm:cxn modelId="{FB148C48-3BBC-45BA-80E4-2C05A91A230D}" type="presParOf" srcId="{F3FEE0DC-96EE-44A4-B7CA-5A233A99049D}" destId="{BFE83275-26FB-4116-8E38-A485F02316CB}" srcOrd="4" destOrd="0" presId="urn:microsoft.com/office/officeart/2005/8/layout/hProcess4"/>
    <dgm:cxn modelId="{657498EF-DB77-4910-A1EB-04AEBB5851E6}" type="presParOf" srcId="{B51C73F5-763C-49C9-BF76-8B5C337A30B1}" destId="{878B52B7-D568-4D94-BF4F-13D7876BC9CC}" srcOrd="1" destOrd="0" presId="urn:microsoft.com/office/officeart/2005/8/layout/hProcess4"/>
    <dgm:cxn modelId="{2CA6072F-7EA0-4C3E-BF5C-BFE6FFF8DDC5}" type="presParOf" srcId="{B51C73F5-763C-49C9-BF76-8B5C337A30B1}" destId="{382A0020-1ADD-4315-BEEE-93CB6B3C977C}" srcOrd="2" destOrd="0" presId="urn:microsoft.com/office/officeart/2005/8/layout/hProcess4"/>
    <dgm:cxn modelId="{9EB0E6AF-CFD0-4022-BF35-B2777D94A159}" type="presParOf" srcId="{382A0020-1ADD-4315-BEEE-93CB6B3C977C}" destId="{CEB0CD49-C7A8-4F74-85BB-5D7B0DDF7BB0}" srcOrd="0" destOrd="0" presId="urn:microsoft.com/office/officeart/2005/8/layout/hProcess4"/>
    <dgm:cxn modelId="{A7D752B3-B3E2-4B01-AD06-25595D2C7A2C}" type="presParOf" srcId="{382A0020-1ADD-4315-BEEE-93CB6B3C977C}" destId="{176C3393-8E8E-4AB9-872A-64C335452E82}" srcOrd="1" destOrd="0" presId="urn:microsoft.com/office/officeart/2005/8/layout/hProcess4"/>
    <dgm:cxn modelId="{2B2AE3D7-F861-4235-B6F3-CBA16A2ADE61}" type="presParOf" srcId="{382A0020-1ADD-4315-BEEE-93CB6B3C977C}" destId="{14769291-C0AC-4AF4-AEA6-EF02B9DE49A6}" srcOrd="2" destOrd="0" presId="urn:microsoft.com/office/officeart/2005/8/layout/hProcess4"/>
    <dgm:cxn modelId="{352D037C-7E1F-4592-B0C0-033E53F75141}" type="presParOf" srcId="{382A0020-1ADD-4315-BEEE-93CB6B3C977C}" destId="{6A4680CB-14D2-4F3B-8A81-7E2E62B847B9}" srcOrd="3" destOrd="0" presId="urn:microsoft.com/office/officeart/2005/8/layout/hProcess4"/>
    <dgm:cxn modelId="{CBE9625E-694D-406F-84E1-51315A900ACA}" type="presParOf" srcId="{382A0020-1ADD-4315-BEEE-93CB6B3C977C}" destId="{9B6EB175-A2E8-4A4E-BE6C-F0DE6C67AC8F}" srcOrd="4" destOrd="0" presId="urn:microsoft.com/office/officeart/2005/8/layout/hProcess4"/>
    <dgm:cxn modelId="{FC9A5FA7-AC65-4BB0-8451-CED0CAB7ED68}" type="presParOf" srcId="{B51C73F5-763C-49C9-BF76-8B5C337A30B1}" destId="{B5EDA574-910B-4414-BD2E-D5E12EF8F45C}" srcOrd="3" destOrd="0" presId="urn:microsoft.com/office/officeart/2005/8/layout/hProcess4"/>
    <dgm:cxn modelId="{CDDB9A3C-24AB-4E3D-8A9F-E87D7D3F44D3}" type="presParOf" srcId="{B51C73F5-763C-49C9-BF76-8B5C337A30B1}" destId="{15BDE0DF-31CF-431B-8B7E-F47B81AC7648}" srcOrd="4" destOrd="0" presId="urn:microsoft.com/office/officeart/2005/8/layout/hProcess4"/>
    <dgm:cxn modelId="{76C6D6B7-6A4D-44DC-8F40-AACD5D9FE87E}" type="presParOf" srcId="{15BDE0DF-31CF-431B-8B7E-F47B81AC7648}" destId="{F97BC750-FD0F-42AC-8022-53B5E96CBAFE}" srcOrd="0" destOrd="0" presId="urn:microsoft.com/office/officeart/2005/8/layout/hProcess4"/>
    <dgm:cxn modelId="{E2BC7613-CE1A-4308-9A94-AB828928637A}" type="presParOf" srcId="{15BDE0DF-31CF-431B-8B7E-F47B81AC7648}" destId="{A521048A-24B3-4E70-9F95-3D809CF9879F}" srcOrd="1" destOrd="0" presId="urn:microsoft.com/office/officeart/2005/8/layout/hProcess4"/>
    <dgm:cxn modelId="{F4DFE6C1-FBA2-47E6-AB6E-73D79394F173}" type="presParOf" srcId="{15BDE0DF-31CF-431B-8B7E-F47B81AC7648}" destId="{B7DF3B5A-1D79-407D-8C48-79E41B222319}" srcOrd="2" destOrd="0" presId="urn:microsoft.com/office/officeart/2005/8/layout/hProcess4"/>
    <dgm:cxn modelId="{A16CB12F-A10F-4B17-A1CA-05F37C24528B}" type="presParOf" srcId="{15BDE0DF-31CF-431B-8B7E-F47B81AC7648}" destId="{D539BFA4-9B7F-4CFD-8CB0-16655D13E727}" srcOrd="3" destOrd="0" presId="urn:microsoft.com/office/officeart/2005/8/layout/hProcess4"/>
    <dgm:cxn modelId="{3E728678-EC33-4DB3-A615-E185AE652AB7}" type="presParOf" srcId="{15BDE0DF-31CF-431B-8B7E-F47B81AC7648}" destId="{86281836-8CC0-4637-91BB-222D380D86BE}" srcOrd="4" destOrd="0" presId="urn:microsoft.com/office/officeart/2005/8/layout/hProcess4"/>
    <dgm:cxn modelId="{E95AC20B-BF5F-4FB8-AE65-E46E3F699B5A}" type="presParOf" srcId="{B51C73F5-763C-49C9-BF76-8B5C337A30B1}" destId="{CFDAFE1B-9C60-46D3-93EF-D414C1A337E8}" srcOrd="5" destOrd="0" presId="urn:microsoft.com/office/officeart/2005/8/layout/hProcess4"/>
    <dgm:cxn modelId="{91CDC455-4C57-4989-87AC-B2817FDB78DE}" type="presParOf" srcId="{B51C73F5-763C-49C9-BF76-8B5C337A30B1}" destId="{E69DF791-32C9-492C-B626-21CE78E89E22}" srcOrd="6" destOrd="0" presId="urn:microsoft.com/office/officeart/2005/8/layout/hProcess4"/>
    <dgm:cxn modelId="{DE34E177-A396-492F-8796-60C8CB1837C3}" type="presParOf" srcId="{E69DF791-32C9-492C-B626-21CE78E89E22}" destId="{A130FE3B-0FBB-476A-A323-A8D2D3F52D79}" srcOrd="0" destOrd="0" presId="urn:microsoft.com/office/officeart/2005/8/layout/hProcess4"/>
    <dgm:cxn modelId="{82A0D4BB-FA1C-4A09-98F7-1664B015B828}" type="presParOf" srcId="{E69DF791-32C9-492C-B626-21CE78E89E22}" destId="{0EBCC039-74AD-4EC2-8220-4D7E17B96515}" srcOrd="1" destOrd="0" presId="urn:microsoft.com/office/officeart/2005/8/layout/hProcess4"/>
    <dgm:cxn modelId="{D644AD7A-37A0-4F5C-8DE9-DC89E12F2E7C}" type="presParOf" srcId="{E69DF791-32C9-492C-B626-21CE78E89E22}" destId="{F9C6A9AD-FCBE-4BD4-B4EA-C16C14983223}" srcOrd="2" destOrd="0" presId="urn:microsoft.com/office/officeart/2005/8/layout/hProcess4"/>
    <dgm:cxn modelId="{6685F639-CAF8-4CE9-80B2-8305FA2F9476}" type="presParOf" srcId="{E69DF791-32C9-492C-B626-21CE78E89E22}" destId="{EFC91E5C-C432-4FE6-B44E-6DCB7DF9B49C}" srcOrd="3" destOrd="0" presId="urn:microsoft.com/office/officeart/2005/8/layout/hProcess4"/>
    <dgm:cxn modelId="{FD487687-B4FE-4B7E-8DC4-DFDF97F68C06}" type="presParOf" srcId="{E69DF791-32C9-492C-B626-21CE78E89E22}" destId="{85AECFD8-6F5B-4E8D-AF89-9F073244C774}"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9A3DCF-964D-4275-935F-FDC6B4CA1357}">
      <dsp:nvSpPr>
        <dsp:cNvPr id="0" name=""/>
        <dsp:cNvSpPr/>
      </dsp:nvSpPr>
      <dsp:spPr>
        <a:xfrm>
          <a:off x="464939" y="3144"/>
          <a:ext cx="3090788" cy="18544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a:outerShdw blurRad="50800" dist="38100" dir="13500000" algn="br" rotWithShape="0">
            <a:prstClr val="black">
              <a:alpha val="40000"/>
            </a:prstClr>
          </a:outerShdw>
        </a:effectLst>
        <a:scene3d>
          <a:camera prst="orthographicFront"/>
          <a:lightRig rig="threePt" dir="t"/>
        </a:scene3d>
        <a:sp3d>
          <a:bevelT w="152400" h="50800" prst="softRound"/>
        </a:sp3d>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Project Description</a:t>
          </a:r>
          <a:endParaRPr lang="en-US" sz="4000" kern="1200" dirty="0"/>
        </a:p>
      </dsp:txBody>
      <dsp:txXfrm>
        <a:off x="464939" y="3144"/>
        <a:ext cx="3090788" cy="1854472"/>
      </dsp:txXfrm>
    </dsp:sp>
    <dsp:sp modelId="{84FD8D11-DF76-409C-9326-297F535B101E}">
      <dsp:nvSpPr>
        <dsp:cNvPr id="0" name=""/>
        <dsp:cNvSpPr/>
      </dsp:nvSpPr>
      <dsp:spPr>
        <a:xfrm>
          <a:off x="3864805" y="3144"/>
          <a:ext cx="3090788" cy="18544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a:scene3d>
          <a:camera prst="orthographicFront"/>
          <a:lightRig rig="threePt" dir="t"/>
        </a:scene3d>
        <a:sp3d>
          <a:bevelT w="152400" h="50800" prst="softRound"/>
        </a:sp3d>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Approach</a:t>
          </a:r>
          <a:endParaRPr lang="en-US" sz="4000" kern="1200" dirty="0"/>
        </a:p>
      </dsp:txBody>
      <dsp:txXfrm>
        <a:off x="3864805" y="3144"/>
        <a:ext cx="3090788" cy="1854472"/>
      </dsp:txXfrm>
    </dsp:sp>
    <dsp:sp modelId="{2B539671-6F41-467B-9B2A-D869710E105A}">
      <dsp:nvSpPr>
        <dsp:cNvPr id="0" name=""/>
        <dsp:cNvSpPr/>
      </dsp:nvSpPr>
      <dsp:spPr>
        <a:xfrm>
          <a:off x="7264672" y="3144"/>
          <a:ext cx="3090788" cy="18544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a:scene3d>
          <a:camera prst="orthographicFront"/>
          <a:lightRig rig="threePt" dir="t"/>
        </a:scene3d>
        <a:sp3d>
          <a:bevelT w="152400" h="50800" prst="softRound"/>
        </a:sp3d>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Tech-Stack Used</a:t>
          </a:r>
          <a:endParaRPr lang="en-US" sz="4000" kern="1200" dirty="0"/>
        </a:p>
      </dsp:txBody>
      <dsp:txXfrm>
        <a:off x="7264672" y="3144"/>
        <a:ext cx="3090788" cy="1854472"/>
      </dsp:txXfrm>
    </dsp:sp>
    <dsp:sp modelId="{36EBD30C-8BB2-4F39-9084-C8F352124F09}">
      <dsp:nvSpPr>
        <dsp:cNvPr id="0" name=""/>
        <dsp:cNvSpPr/>
      </dsp:nvSpPr>
      <dsp:spPr>
        <a:xfrm>
          <a:off x="2164872" y="2166695"/>
          <a:ext cx="3090788" cy="18544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a:scene3d>
          <a:camera prst="orthographicFront"/>
          <a:lightRig rig="threePt" dir="t"/>
        </a:scene3d>
        <a:sp3d>
          <a:bevelT w="152400" h="50800" prst="softRound"/>
        </a:sp3d>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Insight</a:t>
          </a:r>
          <a:endParaRPr lang="en-US" sz="4000" kern="1200" dirty="0"/>
        </a:p>
      </dsp:txBody>
      <dsp:txXfrm>
        <a:off x="2164872" y="2166695"/>
        <a:ext cx="3090788" cy="1854472"/>
      </dsp:txXfrm>
    </dsp:sp>
    <dsp:sp modelId="{BF40C2B7-A887-4CF8-90E7-6F1045905FF1}">
      <dsp:nvSpPr>
        <dsp:cNvPr id="0" name=""/>
        <dsp:cNvSpPr/>
      </dsp:nvSpPr>
      <dsp:spPr>
        <a:xfrm>
          <a:off x="5564739" y="2166695"/>
          <a:ext cx="3090788" cy="18544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a:scene3d>
          <a:camera prst="orthographicFront"/>
          <a:lightRig rig="threePt" dir="t"/>
        </a:scene3d>
        <a:sp3d>
          <a:bevelT w="152400" h="50800" prst="softRound"/>
        </a:sp3d>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Result</a:t>
          </a:r>
          <a:endParaRPr lang="en-US" sz="4000" kern="1200" dirty="0"/>
        </a:p>
      </dsp:txBody>
      <dsp:txXfrm>
        <a:off x="5564739" y="2166695"/>
        <a:ext cx="3090788" cy="18544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E8ACBE-99AE-4738-B0A5-1A4ED2EB52D5}">
      <dsp:nvSpPr>
        <dsp:cNvPr id="0" name=""/>
        <dsp:cNvSpPr/>
      </dsp:nvSpPr>
      <dsp:spPr>
        <a:xfrm>
          <a:off x="135246" y="1426288"/>
          <a:ext cx="3068325" cy="2154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23825" tIns="123825" rIns="123825" bIns="123825"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t>Download the dataset in excel and getting through the data to understand the features and its impact.</a:t>
          </a:r>
          <a:endParaRPr lang="en-US" sz="1800" kern="1200" dirty="0"/>
        </a:p>
      </dsp:txBody>
      <dsp:txXfrm>
        <a:off x="184824" y="1475866"/>
        <a:ext cx="2969169" cy="1593563"/>
      </dsp:txXfrm>
    </dsp:sp>
    <dsp:sp modelId="{878B52B7-D568-4D94-BF4F-13D7876BC9CC}">
      <dsp:nvSpPr>
        <dsp:cNvPr id="0" name=""/>
        <dsp:cNvSpPr/>
      </dsp:nvSpPr>
      <dsp:spPr>
        <a:xfrm>
          <a:off x="1615850" y="1502922"/>
          <a:ext cx="2939243" cy="2939243"/>
        </a:xfrm>
        <a:prstGeom prst="leftCircularArrow">
          <a:avLst>
            <a:gd name="adj1" fmla="val 2943"/>
            <a:gd name="adj2" fmla="val 360416"/>
            <a:gd name="adj3" fmla="val 2236390"/>
            <a:gd name="adj4" fmla="val 9124952"/>
            <a:gd name="adj5" fmla="val 3434"/>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C56E4741-010D-4C19-9EFF-1DDDC63720BD}">
      <dsp:nvSpPr>
        <dsp:cNvPr id="0" name=""/>
        <dsp:cNvSpPr/>
      </dsp:nvSpPr>
      <dsp:spPr>
        <a:xfrm>
          <a:off x="795519" y="3046994"/>
          <a:ext cx="2148348" cy="569745"/>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smtClean="0"/>
            <a:t>Understanding</a:t>
          </a:r>
          <a:endParaRPr lang="en-US" sz="2100" kern="1200" dirty="0"/>
        </a:p>
      </dsp:txBody>
      <dsp:txXfrm>
        <a:off x="812206" y="3063681"/>
        <a:ext cx="2114974" cy="536371"/>
      </dsp:txXfrm>
    </dsp:sp>
    <dsp:sp modelId="{176C3393-8E8E-4AB9-872A-64C335452E82}">
      <dsp:nvSpPr>
        <dsp:cNvPr id="0" name=""/>
        <dsp:cNvSpPr/>
      </dsp:nvSpPr>
      <dsp:spPr>
        <a:xfrm>
          <a:off x="3481023" y="1455914"/>
          <a:ext cx="2431495" cy="208848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23825" tIns="123825" rIns="123825" bIns="123825"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t>Remove all the duplicate rows and find the blank and replace with average</a:t>
          </a:r>
          <a:r>
            <a:rPr lang="en-US" sz="2000" kern="1200" dirty="0" smtClean="0"/>
            <a:t>.</a:t>
          </a:r>
          <a:endParaRPr lang="en-US" sz="2000" kern="1200" dirty="0"/>
        </a:p>
      </dsp:txBody>
      <dsp:txXfrm>
        <a:off x="3529085" y="1951508"/>
        <a:ext cx="2335371" cy="1544824"/>
      </dsp:txXfrm>
    </dsp:sp>
    <dsp:sp modelId="{B5EDA574-910B-4414-BD2E-D5E12EF8F45C}">
      <dsp:nvSpPr>
        <dsp:cNvPr id="0" name=""/>
        <dsp:cNvSpPr/>
      </dsp:nvSpPr>
      <dsp:spPr>
        <a:xfrm>
          <a:off x="4750473" y="494844"/>
          <a:ext cx="3063255" cy="3063255"/>
        </a:xfrm>
        <a:prstGeom prst="circularArrow">
          <a:avLst>
            <a:gd name="adj1" fmla="val 2824"/>
            <a:gd name="adj2" fmla="val 344861"/>
            <a:gd name="adj3" fmla="val 19478726"/>
            <a:gd name="adj4" fmla="val 12574609"/>
            <a:gd name="adj5" fmla="val 3295"/>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6A4680CB-14D2-4F3B-8A81-7E2E62B847B9}">
      <dsp:nvSpPr>
        <dsp:cNvPr id="0" name=""/>
        <dsp:cNvSpPr/>
      </dsp:nvSpPr>
      <dsp:spPr>
        <a:xfrm>
          <a:off x="4138788" y="1316735"/>
          <a:ext cx="1785543" cy="710051"/>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smtClean="0"/>
            <a:t>Data Cleaning</a:t>
          </a:r>
          <a:endParaRPr lang="en-US" sz="2100" kern="1200" dirty="0"/>
        </a:p>
      </dsp:txBody>
      <dsp:txXfrm>
        <a:off x="4159585" y="1337532"/>
        <a:ext cx="1743949" cy="668457"/>
      </dsp:txXfrm>
    </dsp:sp>
    <dsp:sp modelId="{A521048A-24B3-4E70-9F95-3D809CF9879F}">
      <dsp:nvSpPr>
        <dsp:cNvPr id="0" name=""/>
        <dsp:cNvSpPr/>
      </dsp:nvSpPr>
      <dsp:spPr>
        <a:xfrm>
          <a:off x="6336288" y="1367801"/>
          <a:ext cx="2816027" cy="2272184"/>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23825" tIns="123825" rIns="123825" bIns="123825"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t>After Cleaning the Data, analyze the data and drew the insight and conclusion for given tasks.</a:t>
          </a:r>
          <a:endParaRPr lang="en-US" sz="1800" kern="1200" dirty="0"/>
        </a:p>
      </dsp:txBody>
      <dsp:txXfrm>
        <a:off x="6388577" y="1420090"/>
        <a:ext cx="2711449" cy="1680710"/>
      </dsp:txXfrm>
    </dsp:sp>
    <dsp:sp modelId="{CFDAFE1B-9C60-46D3-93EF-D414C1A337E8}">
      <dsp:nvSpPr>
        <dsp:cNvPr id="0" name=""/>
        <dsp:cNvSpPr/>
      </dsp:nvSpPr>
      <dsp:spPr>
        <a:xfrm>
          <a:off x="7808052" y="1563414"/>
          <a:ext cx="2905404" cy="2905404"/>
        </a:xfrm>
        <a:prstGeom prst="leftCircularArrow">
          <a:avLst>
            <a:gd name="adj1" fmla="val 2978"/>
            <a:gd name="adj2" fmla="val 364908"/>
            <a:gd name="adj3" fmla="val 2140107"/>
            <a:gd name="adj4" fmla="val 9024177"/>
            <a:gd name="adj5" fmla="val 3474"/>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D539BFA4-9B7F-4CFD-8CB0-16655D13E727}">
      <dsp:nvSpPr>
        <dsp:cNvPr id="0" name=""/>
        <dsp:cNvSpPr/>
      </dsp:nvSpPr>
      <dsp:spPr>
        <a:xfrm>
          <a:off x="7186319" y="2977262"/>
          <a:ext cx="1785543" cy="710051"/>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smtClean="0"/>
            <a:t>Data Analysis</a:t>
          </a:r>
          <a:endParaRPr lang="en-US" sz="2100" kern="1200" dirty="0"/>
        </a:p>
      </dsp:txBody>
      <dsp:txXfrm>
        <a:off x="7207116" y="2998059"/>
        <a:ext cx="1743949" cy="668457"/>
      </dsp:txXfrm>
    </dsp:sp>
    <dsp:sp modelId="{0EBCC039-74AD-4EC2-8220-4D7E17B96515}">
      <dsp:nvSpPr>
        <dsp:cNvPr id="0" name=""/>
        <dsp:cNvSpPr/>
      </dsp:nvSpPr>
      <dsp:spPr>
        <a:xfrm>
          <a:off x="9564272" y="1393633"/>
          <a:ext cx="2626985" cy="2212159"/>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23825" tIns="123825" rIns="123825" bIns="123825"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t>After Analyzing the data visualize it in chart and draw the dashboard.</a:t>
          </a:r>
          <a:endParaRPr lang="en-US" sz="1800" kern="1200" dirty="0"/>
        </a:p>
      </dsp:txBody>
      <dsp:txXfrm>
        <a:off x="9615180" y="1918575"/>
        <a:ext cx="2525169" cy="1636309"/>
      </dsp:txXfrm>
    </dsp:sp>
    <dsp:sp modelId="{EFC91E5C-C432-4FE6-B44E-6DCB7DF9B49C}">
      <dsp:nvSpPr>
        <dsp:cNvPr id="0" name=""/>
        <dsp:cNvSpPr/>
      </dsp:nvSpPr>
      <dsp:spPr>
        <a:xfrm>
          <a:off x="10319782" y="1316293"/>
          <a:ext cx="1785543" cy="710051"/>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smtClean="0"/>
            <a:t>Data Visualization</a:t>
          </a:r>
          <a:endParaRPr lang="en-US" sz="2100" kern="1200" dirty="0"/>
        </a:p>
      </dsp:txBody>
      <dsp:txXfrm>
        <a:off x="10340579" y="1337090"/>
        <a:ext cx="1743949" cy="668457"/>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0.wmf"/></Relationships>
</file>

<file path=ppt/media/image1.jfif>
</file>

<file path=ppt/media/image10.jf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wmf>
</file>

<file path=ppt/media/image21.jfif>
</file>

<file path=ppt/media/image22.jfif>
</file>

<file path=ppt/media/image23.jfif>
</file>

<file path=ppt/media/image3.png>
</file>

<file path=ppt/media/image4.jfif>
</file>

<file path=ppt/media/image5.jfif>
</file>

<file path=ppt/media/image6.jfif>
</file>

<file path=ppt/media/image7.jfif>
</file>

<file path=ppt/media/image8.jfif>
</file>

<file path=ppt/media/image9.jfif>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7/8/2024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7/8/2024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7/8/2024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7/8/2024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7/8/2024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7/8/2024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fi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alphaModFix amt="60000"/>
            <a:lum/>
          </a:blip>
          <a:srcRect/>
          <a:stretch>
            <a:fillRect t="-17000" b="-17000"/>
          </a:stretch>
        </a:blipFill>
        <a:effectLst/>
      </p:bgPr>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7/8/2024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fif"/><Relationship Id="rId2" Type="http://schemas.openxmlformats.org/officeDocument/2006/relationships/image" Target="../media/image4.jf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0.wmf"/><Relationship Id="rId3" Type="http://schemas.openxmlformats.org/officeDocument/2006/relationships/image" Target="../media/image1.jfif"/><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21.jfif"/><Relationship Id="rId5" Type="http://schemas.openxmlformats.org/officeDocument/2006/relationships/hyperlink" Target="../Downloads/TrainityCarFeaturesAnushaGAIRA.mp4" TargetMode="External"/><Relationship Id="rId4" Type="http://schemas.openxmlformats.org/officeDocument/2006/relationships/hyperlink" Target="../Downloads/CarFeaturesTrainity_AnushaGaira.xlsx"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image" Target="../media/image1.jfif"/><Relationship Id="rId1" Type="http://schemas.openxmlformats.org/officeDocument/2006/relationships/slideLayout" Target="../slideLayouts/slideLayout6.xml"/><Relationship Id="rId5" Type="http://schemas.openxmlformats.org/officeDocument/2006/relationships/image" Target="../media/image23.jfif"/><Relationship Id="rId4" Type="http://schemas.openxmlformats.org/officeDocument/2006/relationships/image" Target="../media/image22.jfif"/></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6.jfif"/><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jf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9.jfif"/><Relationship Id="rId2" Type="http://schemas.openxmlformats.org/officeDocument/2006/relationships/image" Target="../media/image8.jfif"/><Relationship Id="rId1" Type="http://schemas.openxmlformats.org/officeDocument/2006/relationships/slideLayout" Target="../slideLayouts/slideLayout2.xml"/><Relationship Id="rId4" Type="http://schemas.openxmlformats.org/officeDocument/2006/relationships/image" Target="../media/image10.jfif"/></Relationships>
</file>

<file path=ppt/slides/_rels/slide6.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6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306286"/>
            <a:ext cx="9448800" cy="3187337"/>
          </a:xfrm>
        </p:spPr>
        <p:txBody>
          <a:bodyPr>
            <a:normAutofit fontScale="90000"/>
          </a:bodyPr>
          <a:lstStyle/>
          <a:p>
            <a:r>
              <a:rPr lang="en-US" b="1" dirty="0" smtClean="0"/>
              <a:t/>
            </a:r>
            <a:br>
              <a:rPr lang="en-US" b="1" dirty="0" smtClean="0"/>
            </a:br>
            <a:r>
              <a:rPr lang="en-US" b="1" dirty="0"/>
              <a:t/>
            </a:r>
            <a:br>
              <a:rPr lang="en-US" b="1" dirty="0"/>
            </a:br>
            <a:r>
              <a:rPr lang="en-US" b="1" dirty="0" smtClean="0"/>
              <a:t/>
            </a:r>
            <a:br>
              <a:rPr lang="en-US" b="1" dirty="0" smtClean="0"/>
            </a:br>
            <a:r>
              <a:rPr lang="en-US" b="1" dirty="0"/>
              <a:t/>
            </a:r>
            <a:br>
              <a:rPr lang="en-US" b="1" dirty="0"/>
            </a:br>
            <a:r>
              <a:rPr lang="en-US" b="1" dirty="0" smtClean="0"/>
              <a:t/>
            </a:r>
            <a:br>
              <a:rPr lang="en-US" b="1" dirty="0" smtClean="0"/>
            </a:br>
            <a:r>
              <a:rPr lang="en-US" b="1" dirty="0" smtClean="0"/>
              <a:t/>
            </a:r>
            <a:br>
              <a:rPr lang="en-US" b="1" dirty="0" smtClean="0"/>
            </a:br>
            <a:r>
              <a:rPr lang="en-US" b="1" dirty="0"/>
              <a:t/>
            </a:r>
            <a:br>
              <a:rPr lang="en-US" b="1" dirty="0"/>
            </a:br>
            <a:r>
              <a:rPr lang="en-US" b="1" dirty="0" smtClean="0"/>
              <a:t/>
            </a:r>
            <a:br>
              <a:rPr lang="en-US" b="1" dirty="0" smtClean="0"/>
            </a:br>
            <a:r>
              <a:rPr lang="en-US" b="1" dirty="0" smtClean="0"/>
              <a:t/>
            </a:r>
            <a:br>
              <a:rPr lang="en-US" b="1" dirty="0" smtClean="0"/>
            </a:br>
            <a:r>
              <a:rPr lang="en-US" b="1" dirty="0" smtClean="0"/>
              <a:t/>
            </a:r>
            <a:br>
              <a:rPr lang="en-US" b="1" dirty="0" smtClean="0"/>
            </a:br>
            <a:r>
              <a:rPr lang="en-US" sz="4000" b="1" dirty="0" smtClean="0">
                <a:solidFill>
                  <a:schemeClr val="tx1">
                    <a:lumMod val="95000"/>
                    <a:lumOff val="5000"/>
                  </a:schemeClr>
                </a:solidFill>
                <a:latin typeface="Arial Rounded MT Bold" panose="020F0704030504030204" pitchFamily="34" charset="0"/>
              </a:rPr>
              <a:t>Final Project -3</a:t>
            </a:r>
            <a:r>
              <a:rPr lang="en-US" b="1" dirty="0" smtClean="0">
                <a:solidFill>
                  <a:schemeClr val="tx1">
                    <a:lumMod val="95000"/>
                    <a:lumOff val="5000"/>
                  </a:schemeClr>
                </a:solidFill>
                <a:latin typeface="Arial Rounded MT Bold" panose="020F0704030504030204" pitchFamily="34" charset="0"/>
              </a:rPr>
              <a:t/>
            </a:r>
            <a:br>
              <a:rPr lang="en-US" b="1" dirty="0" smtClean="0">
                <a:solidFill>
                  <a:schemeClr val="tx1">
                    <a:lumMod val="95000"/>
                    <a:lumOff val="5000"/>
                  </a:schemeClr>
                </a:solidFill>
                <a:latin typeface="Arial Rounded MT Bold" panose="020F0704030504030204" pitchFamily="34" charset="0"/>
              </a:rPr>
            </a:br>
            <a:r>
              <a:rPr lang="en-US" sz="4900" b="1" dirty="0" smtClean="0">
                <a:solidFill>
                  <a:schemeClr val="tx1">
                    <a:lumMod val="95000"/>
                    <a:lumOff val="5000"/>
                  </a:schemeClr>
                </a:solidFill>
                <a:latin typeface="Arial Rounded MT Bold" panose="020F0704030504030204" pitchFamily="34" charset="0"/>
              </a:rPr>
              <a:t>Analyzing </a:t>
            </a:r>
            <a:r>
              <a:rPr lang="en-US" sz="4900" b="1" dirty="0">
                <a:solidFill>
                  <a:schemeClr val="tx1">
                    <a:lumMod val="95000"/>
                    <a:lumOff val="5000"/>
                  </a:schemeClr>
                </a:solidFill>
                <a:latin typeface="Arial Rounded MT Bold" panose="020F0704030504030204" pitchFamily="34" charset="0"/>
              </a:rPr>
              <a:t>the Impact of Car Features on Price and Profitability</a:t>
            </a:r>
            <a:r>
              <a:rPr lang="en-US" b="1" dirty="0">
                <a:solidFill>
                  <a:schemeClr val="tx1">
                    <a:lumMod val="95000"/>
                    <a:lumOff val="5000"/>
                  </a:schemeClr>
                </a:solidFill>
                <a:latin typeface="Arial Rounded MT Bold" panose="020F0704030504030204" pitchFamily="34" charset="0"/>
              </a:rPr>
              <a:t/>
            </a:r>
            <a:br>
              <a:rPr lang="en-US" b="1" dirty="0">
                <a:solidFill>
                  <a:schemeClr val="tx1">
                    <a:lumMod val="95000"/>
                    <a:lumOff val="5000"/>
                  </a:schemeClr>
                </a:solidFill>
                <a:latin typeface="Arial Rounded MT Bold" panose="020F0704030504030204" pitchFamily="34" charset="0"/>
              </a:rPr>
            </a:br>
            <a:endParaRPr lang="en-US" dirty="0">
              <a:solidFill>
                <a:schemeClr val="tx1">
                  <a:lumMod val="95000"/>
                  <a:lumOff val="5000"/>
                </a:schemeClr>
              </a:solidFill>
              <a:latin typeface="Arial Rounded MT Bold" panose="020F0704030504030204" pitchFamily="34" charset="0"/>
            </a:endParaRPr>
          </a:p>
        </p:txBody>
      </p:sp>
      <p:sp>
        <p:nvSpPr>
          <p:cNvPr id="3" name="Subtitle 2"/>
          <p:cNvSpPr>
            <a:spLocks noGrp="1"/>
          </p:cNvSpPr>
          <p:nvPr>
            <p:ph type="subTitle" idx="1"/>
          </p:nvPr>
        </p:nvSpPr>
        <p:spPr>
          <a:xfrm>
            <a:off x="1786596" y="4493623"/>
            <a:ext cx="9033803" cy="669220"/>
          </a:xfrm>
        </p:spPr>
        <p:txBody>
          <a:bodyPr>
            <a:normAutofit fontScale="92500" lnSpcReduction="20000"/>
          </a:bodyPr>
          <a:lstStyle/>
          <a:p>
            <a:r>
              <a:rPr lang="en-US" b="1" dirty="0" smtClean="0"/>
              <a:t>Submitted By- Anusha </a:t>
            </a:r>
            <a:r>
              <a:rPr lang="en-US" b="1" dirty="0" err="1" smtClean="0"/>
              <a:t>Gaira</a:t>
            </a:r>
            <a:endParaRPr lang="en-US" b="1" dirty="0" smtClean="0"/>
          </a:p>
          <a:p>
            <a:r>
              <a:rPr lang="en-US" b="1" dirty="0" smtClean="0"/>
              <a:t>anushagaira@gmail.com</a:t>
            </a:r>
            <a:endParaRPr lang="en-US" b="1"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8141" y="3643533"/>
            <a:ext cx="5373859" cy="3214467"/>
          </a:xfrm>
          <a:prstGeom prst="ellipse">
            <a:avLst/>
          </a:prstGeom>
          <a:ln>
            <a:noFill/>
          </a:ln>
          <a:effectLst>
            <a:softEdge rad="112500"/>
          </a:effectLst>
        </p:spPr>
      </p:pic>
    </p:spTree>
    <p:extLst>
      <p:ext uri="{BB962C8B-B14F-4D97-AF65-F5344CB8AC3E}">
        <p14:creationId xmlns:p14="http://schemas.microsoft.com/office/powerpoint/2010/main" val="11797489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627017"/>
            <a:ext cx="8610600" cy="1430384"/>
          </a:xfrm>
        </p:spPr>
        <p:txBody>
          <a:bodyPr>
            <a:normAutofit/>
          </a:bodyPr>
          <a:lstStyle/>
          <a:p>
            <a:r>
              <a:rPr lang="en-US" sz="2800" b="1" dirty="0" smtClean="0">
                <a:solidFill>
                  <a:schemeClr val="accent1"/>
                </a:solidFill>
              </a:rPr>
              <a:t>Task 4 – The average </a:t>
            </a:r>
            <a:r>
              <a:rPr lang="en-US" sz="2800" b="1" dirty="0">
                <a:solidFill>
                  <a:schemeClr val="accent1"/>
                </a:solidFill>
              </a:rPr>
              <a:t>price of a </a:t>
            </a:r>
            <a:r>
              <a:rPr lang="en-US" sz="2800" b="1" dirty="0" smtClean="0">
                <a:solidFill>
                  <a:schemeClr val="accent1"/>
                </a:solidFill>
              </a:rPr>
              <a:t>car among </a:t>
            </a:r>
            <a:r>
              <a:rPr lang="en-US" sz="2800" b="1" dirty="0">
                <a:solidFill>
                  <a:schemeClr val="accent1"/>
                </a:solidFill>
              </a:rPr>
              <a:t>different manufacturers</a:t>
            </a:r>
          </a:p>
        </p:txBody>
      </p:sp>
      <p:pic>
        <p:nvPicPr>
          <p:cNvPr id="7" name="Content Placeholder 6"/>
          <p:cNvPicPr>
            <a:picLocks noGrp="1" noChangeAspect="1"/>
          </p:cNvPicPr>
          <p:nvPr>
            <p:ph idx="1"/>
          </p:nvPr>
        </p:nvPicPr>
        <p:blipFill>
          <a:blip r:embed="rId2"/>
          <a:stretch>
            <a:fillRect/>
          </a:stretch>
        </p:blipFill>
        <p:spPr>
          <a:xfrm>
            <a:off x="3592286" y="2057401"/>
            <a:ext cx="8399417" cy="4683033"/>
          </a:xfrm>
          <a:prstGeom prst="rect">
            <a:avLst/>
          </a:prstGeom>
        </p:spPr>
      </p:pic>
      <p:sp>
        <p:nvSpPr>
          <p:cNvPr id="8" name="Rectangle 7"/>
          <p:cNvSpPr/>
          <p:nvPr/>
        </p:nvSpPr>
        <p:spPr>
          <a:xfrm>
            <a:off x="-1" y="1724297"/>
            <a:ext cx="3840481" cy="2674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 – From the chart it can observed that Bugatti have the maximum average price and play mouth have least. </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1115598784"/>
              </p:ext>
            </p:extLst>
          </p:nvPr>
        </p:nvGraphicFramePr>
        <p:xfrm>
          <a:off x="0" y="4718959"/>
          <a:ext cx="3468190" cy="1512024"/>
        </p:xfrm>
        <a:graphic>
          <a:graphicData uri="http://schemas.openxmlformats.org/drawingml/2006/table">
            <a:tbl>
              <a:tblPr>
                <a:tableStyleId>{5C22544A-7EE6-4342-B048-85BDC9FD1C3A}</a:tableStyleId>
              </a:tblPr>
              <a:tblGrid>
                <a:gridCol w="1745892">
                  <a:extLst>
                    <a:ext uri="{9D8B030D-6E8A-4147-A177-3AD203B41FA5}">
                      <a16:colId xmlns:a16="http://schemas.microsoft.com/office/drawing/2014/main" val="1775581927"/>
                    </a:ext>
                  </a:extLst>
                </a:gridCol>
                <a:gridCol w="1722298">
                  <a:extLst>
                    <a:ext uri="{9D8B030D-6E8A-4147-A177-3AD203B41FA5}">
                      <a16:colId xmlns:a16="http://schemas.microsoft.com/office/drawing/2014/main" val="1309303233"/>
                    </a:ext>
                  </a:extLst>
                </a:gridCol>
              </a:tblGrid>
              <a:tr h="504008">
                <a:tc>
                  <a:txBody>
                    <a:bodyPr/>
                    <a:lstStyle/>
                    <a:p>
                      <a:pPr algn="l" fontAlgn="b"/>
                      <a:r>
                        <a:rPr lang="en-US" sz="1000" u="none" strike="noStrike" dirty="0">
                          <a:effectLst/>
                        </a:rPr>
                        <a:t>Manufacturer</a:t>
                      </a:r>
                      <a:endParaRPr lang="en-US" sz="1000" b="1"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l" fontAlgn="b"/>
                      <a:r>
                        <a:rPr lang="en-US" sz="1000" u="none" strike="noStrike">
                          <a:effectLst/>
                        </a:rPr>
                        <a:t>Average of Price</a:t>
                      </a:r>
                      <a:endParaRPr lang="en-US" sz="1000" b="1"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461752751"/>
                  </a:ext>
                </a:extLst>
              </a:tr>
              <a:tr h="504008">
                <a:tc>
                  <a:txBody>
                    <a:bodyPr/>
                    <a:lstStyle/>
                    <a:p>
                      <a:pPr algn="l" fontAlgn="b"/>
                      <a:r>
                        <a:rPr lang="en-US" sz="1000" u="none" strike="noStrike" dirty="0">
                          <a:effectLst/>
                        </a:rPr>
                        <a:t>Bugatti</a:t>
                      </a:r>
                      <a:endParaRPr lang="en-US" sz="10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r" fontAlgn="b"/>
                      <a:r>
                        <a:rPr lang="en-US" sz="1000" u="none" strike="noStrike">
                          <a:effectLst/>
                        </a:rPr>
                        <a:t>1757223.67</a:t>
                      </a:r>
                      <a:endParaRPr lang="en-US" sz="10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302706977"/>
                  </a:ext>
                </a:extLst>
              </a:tr>
              <a:tr h="504008">
                <a:tc>
                  <a:txBody>
                    <a:bodyPr/>
                    <a:lstStyle/>
                    <a:p>
                      <a:pPr algn="l" fontAlgn="b"/>
                      <a:r>
                        <a:rPr lang="en-US" sz="1000" u="none" strike="noStrike" dirty="0">
                          <a:effectLst/>
                        </a:rPr>
                        <a:t>Plymouth</a:t>
                      </a:r>
                      <a:endParaRPr lang="en-US" sz="10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r" fontAlgn="b"/>
                      <a:r>
                        <a:rPr lang="en-US" sz="1000" u="none" strike="noStrike" dirty="0">
                          <a:effectLst/>
                        </a:rPr>
                        <a:t>3122.90</a:t>
                      </a:r>
                      <a:endParaRPr lang="en-US" sz="10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996254537"/>
                  </a:ext>
                </a:extLst>
              </a:tr>
            </a:tbl>
          </a:graphicData>
        </a:graphic>
      </p:graphicFrame>
    </p:spTree>
    <p:extLst>
      <p:ext uri="{BB962C8B-B14F-4D97-AF65-F5344CB8AC3E}">
        <p14:creationId xmlns:p14="http://schemas.microsoft.com/office/powerpoint/2010/main" val="5496476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8251" y="764373"/>
            <a:ext cx="9167949" cy="959924"/>
          </a:xfrm>
        </p:spPr>
        <p:txBody>
          <a:bodyPr>
            <a:normAutofit/>
          </a:bodyPr>
          <a:lstStyle/>
          <a:p>
            <a:r>
              <a:rPr lang="en-US" sz="2800" b="1" dirty="0" smtClean="0">
                <a:solidFill>
                  <a:schemeClr val="accent1"/>
                </a:solidFill>
              </a:rPr>
              <a:t>Task 5 - </a:t>
            </a:r>
            <a:r>
              <a:rPr lang="en-US" sz="2800" b="1" dirty="0">
                <a:solidFill>
                  <a:schemeClr val="accent1"/>
                </a:solidFill>
              </a:rPr>
              <a:t>relationship between fuel </a:t>
            </a:r>
            <a:r>
              <a:rPr lang="en-US" sz="2800" b="1" dirty="0" smtClean="0">
                <a:solidFill>
                  <a:schemeClr val="accent1"/>
                </a:solidFill>
              </a:rPr>
              <a:t>efficiency and </a:t>
            </a:r>
            <a:r>
              <a:rPr lang="en-US" sz="2800" b="1" dirty="0">
                <a:solidFill>
                  <a:schemeClr val="accent1"/>
                </a:solidFill>
              </a:rPr>
              <a:t>the number of cylinders in a car's engine</a:t>
            </a:r>
          </a:p>
        </p:txBody>
      </p:sp>
      <p:pic>
        <p:nvPicPr>
          <p:cNvPr id="4" name="Content Placeholder 3"/>
          <p:cNvPicPr>
            <a:picLocks noGrp="1" noChangeAspect="1"/>
          </p:cNvPicPr>
          <p:nvPr>
            <p:ph idx="1"/>
          </p:nvPr>
        </p:nvPicPr>
        <p:blipFill>
          <a:blip r:embed="rId2"/>
          <a:stretch>
            <a:fillRect/>
          </a:stretch>
        </p:blipFill>
        <p:spPr>
          <a:xfrm>
            <a:off x="3396343" y="1907177"/>
            <a:ext cx="8109857" cy="4794069"/>
          </a:xfrm>
          <a:prstGeom prst="rect">
            <a:avLst/>
          </a:prstGeom>
        </p:spPr>
      </p:pic>
      <p:sp>
        <p:nvSpPr>
          <p:cNvPr id="5" name="Rectangle 4"/>
          <p:cNvSpPr/>
          <p:nvPr/>
        </p:nvSpPr>
        <p:spPr>
          <a:xfrm>
            <a:off x="0" y="4376057"/>
            <a:ext cx="3762103" cy="24819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 – It is quite visible from the given trend line that no of cylinder decreases with respect to fuel efficiency. if fuel efficiency is more than no of cylinder will be less. That’s why correlation is negative between them.</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702748132"/>
              </p:ext>
            </p:extLst>
          </p:nvPr>
        </p:nvGraphicFramePr>
        <p:xfrm>
          <a:off x="222066" y="3017519"/>
          <a:ext cx="1985556" cy="730569"/>
        </p:xfrm>
        <a:graphic>
          <a:graphicData uri="http://schemas.openxmlformats.org/drawingml/2006/table">
            <a:tbl>
              <a:tblPr>
                <a:tableStyleId>{5C22544A-7EE6-4342-B048-85BDC9FD1C3A}</a:tableStyleId>
              </a:tblPr>
              <a:tblGrid>
                <a:gridCol w="992778">
                  <a:extLst>
                    <a:ext uri="{9D8B030D-6E8A-4147-A177-3AD203B41FA5}">
                      <a16:colId xmlns:a16="http://schemas.microsoft.com/office/drawing/2014/main" val="1194107141"/>
                    </a:ext>
                  </a:extLst>
                </a:gridCol>
                <a:gridCol w="992778">
                  <a:extLst>
                    <a:ext uri="{9D8B030D-6E8A-4147-A177-3AD203B41FA5}">
                      <a16:colId xmlns:a16="http://schemas.microsoft.com/office/drawing/2014/main" val="3291601311"/>
                    </a:ext>
                  </a:extLst>
                </a:gridCol>
              </a:tblGrid>
              <a:tr h="185368">
                <a:tc>
                  <a:txBody>
                    <a:bodyPr/>
                    <a:lstStyle/>
                    <a:p>
                      <a:pPr algn="l" fontAlgn="b"/>
                      <a:r>
                        <a:rPr lang="en-US" sz="1000" u="none" strike="noStrike" dirty="0">
                          <a:effectLst/>
                        </a:rPr>
                        <a:t> </a:t>
                      </a:r>
                      <a:endParaRPr lang="en-US" sz="1000" b="0" i="0" u="none" strike="noStrike" dirty="0">
                        <a:solidFill>
                          <a:srgbClr val="000000"/>
                        </a:solidFill>
                        <a:effectLst/>
                        <a:latin typeface="Calibri" panose="020F0502020204030204" pitchFamily="34" charset="0"/>
                      </a:endParaRPr>
                    </a:p>
                  </a:txBody>
                  <a:tcPr marL="9525" marR="9525" marT="9525" marB="0" anchor="b">
                    <a:solidFill>
                      <a:srgbClr val="FFC000"/>
                    </a:solidFill>
                  </a:tcPr>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9525" marR="9525" marT="9525" marB="0" anchor="b">
                    <a:solidFill>
                      <a:srgbClr val="FFC000"/>
                    </a:solidFill>
                  </a:tcPr>
                </a:tc>
                <a:extLst>
                  <a:ext uri="{0D108BD9-81ED-4DB2-BD59-A6C34878D82A}">
                    <a16:rowId xmlns:a16="http://schemas.microsoft.com/office/drawing/2014/main" val="1765322764"/>
                  </a:ext>
                </a:extLst>
              </a:tr>
              <a:tr h="359833">
                <a:tc>
                  <a:txBody>
                    <a:bodyPr/>
                    <a:lstStyle/>
                    <a:p>
                      <a:pPr algn="l" fontAlgn="b"/>
                      <a:r>
                        <a:rPr lang="en-US" sz="1000" u="none" strike="noStrike" dirty="0">
                          <a:effectLst/>
                        </a:rPr>
                        <a:t>correlation</a:t>
                      </a:r>
                      <a:endParaRPr lang="en-US" sz="1000" b="0" i="0" u="none" strike="noStrike" dirty="0">
                        <a:solidFill>
                          <a:srgbClr val="000000"/>
                        </a:solidFill>
                        <a:effectLst/>
                        <a:latin typeface="Calibri" panose="020F0502020204030204" pitchFamily="34" charset="0"/>
                      </a:endParaRPr>
                    </a:p>
                  </a:txBody>
                  <a:tcPr marL="9525" marR="9525" marT="9525" marB="0" anchor="b">
                    <a:solidFill>
                      <a:srgbClr val="FFC000"/>
                    </a:solidFill>
                  </a:tcPr>
                </a:tc>
                <a:tc>
                  <a:txBody>
                    <a:bodyPr/>
                    <a:lstStyle/>
                    <a:p>
                      <a:pPr algn="r" fontAlgn="b"/>
                      <a:r>
                        <a:rPr lang="en-US" sz="1000" u="none" strike="noStrike" dirty="0">
                          <a:effectLst/>
                        </a:rPr>
                        <a:t>-0.5319</a:t>
                      </a:r>
                      <a:endParaRPr lang="en-US" sz="1000" b="0" i="0" u="none" strike="noStrike" dirty="0">
                        <a:solidFill>
                          <a:srgbClr val="000000"/>
                        </a:solidFill>
                        <a:effectLst/>
                        <a:latin typeface="Calibri" panose="020F0502020204030204" pitchFamily="34" charset="0"/>
                      </a:endParaRPr>
                    </a:p>
                  </a:txBody>
                  <a:tcPr marL="9525" marR="9525" marT="9525" marB="0" anchor="b">
                    <a:solidFill>
                      <a:srgbClr val="FFC000"/>
                    </a:solidFill>
                  </a:tcPr>
                </a:tc>
                <a:extLst>
                  <a:ext uri="{0D108BD9-81ED-4DB2-BD59-A6C34878D82A}">
                    <a16:rowId xmlns:a16="http://schemas.microsoft.com/office/drawing/2014/main" val="1297826639"/>
                  </a:ext>
                </a:extLst>
              </a:tr>
              <a:tr h="185368">
                <a:tc>
                  <a:txBody>
                    <a:bodyPr/>
                    <a:lstStyle/>
                    <a:p>
                      <a:pPr algn="l" fontAlgn="b"/>
                      <a:r>
                        <a:rPr lang="en-US" sz="1000" u="none" strike="noStrike" dirty="0">
                          <a:effectLst/>
                        </a:rPr>
                        <a:t> </a:t>
                      </a:r>
                      <a:endParaRPr lang="en-US" sz="1000" b="0" i="0" u="none" strike="noStrike" dirty="0">
                        <a:solidFill>
                          <a:srgbClr val="000000"/>
                        </a:solidFill>
                        <a:effectLst/>
                        <a:latin typeface="Calibri" panose="020F0502020204030204" pitchFamily="34" charset="0"/>
                      </a:endParaRPr>
                    </a:p>
                  </a:txBody>
                  <a:tcPr marL="9525" marR="9525" marT="9525" marB="0" anchor="b">
                    <a:solidFill>
                      <a:srgbClr val="FFC000"/>
                    </a:solidFill>
                  </a:tcPr>
                </a:tc>
                <a:tc>
                  <a:txBody>
                    <a:bodyPr/>
                    <a:lstStyle/>
                    <a:p>
                      <a:pPr algn="l" fontAlgn="b"/>
                      <a:r>
                        <a:rPr lang="en-US" sz="1000" u="none" strike="noStrike" dirty="0">
                          <a:effectLst/>
                        </a:rPr>
                        <a:t> </a:t>
                      </a:r>
                      <a:endParaRPr lang="en-US" sz="1000" b="0" i="0" u="none" strike="noStrike" dirty="0">
                        <a:solidFill>
                          <a:srgbClr val="000000"/>
                        </a:solidFill>
                        <a:effectLst/>
                        <a:latin typeface="Calibri" panose="020F0502020204030204" pitchFamily="34" charset="0"/>
                      </a:endParaRPr>
                    </a:p>
                  </a:txBody>
                  <a:tcPr marL="9525" marR="9525" marT="9525" marB="0" anchor="b">
                    <a:solidFill>
                      <a:srgbClr val="FFC000"/>
                    </a:solidFill>
                  </a:tcPr>
                </a:tc>
                <a:extLst>
                  <a:ext uri="{0D108BD9-81ED-4DB2-BD59-A6C34878D82A}">
                    <a16:rowId xmlns:a16="http://schemas.microsoft.com/office/drawing/2014/main" val="1605408340"/>
                  </a:ext>
                </a:extLst>
              </a:tr>
            </a:tbl>
          </a:graphicData>
        </a:graphic>
      </p:graphicFrame>
    </p:spTree>
    <p:extLst>
      <p:ext uri="{BB962C8B-B14F-4D97-AF65-F5344CB8AC3E}">
        <p14:creationId xmlns:p14="http://schemas.microsoft.com/office/powerpoint/2010/main" val="36685793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solidFill>
                  <a:schemeClr val="accent1"/>
                </a:solidFill>
              </a:rPr>
              <a:t>Dashboard 1- distribution </a:t>
            </a:r>
            <a:r>
              <a:rPr lang="en-US" sz="2800" b="1" dirty="0">
                <a:solidFill>
                  <a:schemeClr val="accent1"/>
                </a:solidFill>
              </a:rPr>
              <a:t>of car prices vary by brand and body style</a:t>
            </a:r>
          </a:p>
        </p:txBody>
      </p:sp>
      <p:pic>
        <p:nvPicPr>
          <p:cNvPr id="4" name="Content Placeholder 3"/>
          <p:cNvPicPr>
            <a:picLocks noGrp="1" noChangeAspect="1"/>
          </p:cNvPicPr>
          <p:nvPr>
            <p:ph idx="1"/>
          </p:nvPr>
        </p:nvPicPr>
        <p:blipFill>
          <a:blip r:embed="rId2"/>
          <a:stretch>
            <a:fillRect/>
          </a:stretch>
        </p:blipFill>
        <p:spPr>
          <a:xfrm>
            <a:off x="3278777" y="2057400"/>
            <a:ext cx="8227423" cy="4800600"/>
          </a:xfrm>
          <a:prstGeom prst="rect">
            <a:avLst/>
          </a:prstGeom>
        </p:spPr>
      </p:pic>
      <p:sp>
        <p:nvSpPr>
          <p:cNvPr id="5" name="Rectangle 4"/>
          <p:cNvSpPr/>
          <p:nvPr/>
        </p:nvSpPr>
        <p:spPr>
          <a:xfrm>
            <a:off x="0" y="4846320"/>
            <a:ext cx="3958046" cy="2207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Insight-From the stacked column chart we observed that body style of Chevrolet contribute most to the highest car prices also sedan and coupe style have higher price than others.</a:t>
            </a:r>
            <a:endParaRPr lang="en-US" dirty="0"/>
          </a:p>
        </p:txBody>
      </p:sp>
    </p:spTree>
    <p:extLst>
      <p:ext uri="{BB962C8B-B14F-4D97-AF65-F5344CB8AC3E}">
        <p14:creationId xmlns:p14="http://schemas.microsoft.com/office/powerpoint/2010/main" val="6972495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solidFill>
                  <a:schemeClr val="accent1"/>
                </a:solidFill>
              </a:rPr>
              <a:t>Dashboard 2 – AVERAGE MSRP OF car BY brands AND BODY STYLE </a:t>
            </a:r>
            <a:endParaRPr lang="en-US" sz="2800" b="1" dirty="0">
              <a:solidFill>
                <a:schemeClr val="accent1"/>
              </a:solidFill>
            </a:endParaRPr>
          </a:p>
        </p:txBody>
      </p:sp>
      <p:pic>
        <p:nvPicPr>
          <p:cNvPr id="4" name="Content Placeholder 3"/>
          <p:cNvPicPr>
            <a:picLocks noGrp="1" noChangeAspect="1"/>
          </p:cNvPicPr>
          <p:nvPr>
            <p:ph idx="1"/>
          </p:nvPr>
        </p:nvPicPr>
        <p:blipFill>
          <a:blip r:embed="rId2"/>
          <a:stretch>
            <a:fillRect/>
          </a:stretch>
        </p:blipFill>
        <p:spPr>
          <a:xfrm>
            <a:off x="3967088" y="2057401"/>
            <a:ext cx="8004517" cy="4652888"/>
          </a:xfrm>
          <a:prstGeom prst="rect">
            <a:avLst/>
          </a:prstGeom>
        </p:spPr>
      </p:pic>
      <p:sp>
        <p:nvSpPr>
          <p:cNvPr id="5" name="Rectangle 4"/>
          <p:cNvSpPr/>
          <p:nvPr/>
        </p:nvSpPr>
        <p:spPr>
          <a:xfrm>
            <a:off x="0" y="2057400"/>
            <a:ext cx="4232366" cy="18745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 - We can see From this Clustered Column chart that </a:t>
            </a:r>
            <a:r>
              <a:rPr lang="en-US" dirty="0"/>
              <a:t>C</a:t>
            </a:r>
            <a:r>
              <a:rPr lang="en-US" dirty="0" smtClean="0"/>
              <a:t>oupe </a:t>
            </a:r>
            <a:r>
              <a:rPr lang="en-US" dirty="0"/>
              <a:t>S</a:t>
            </a:r>
            <a:r>
              <a:rPr lang="en-US" dirty="0" smtClean="0"/>
              <a:t>tyle Bugatti have highest number of average MSRP.  </a:t>
            </a:r>
            <a:endParaRPr lang="en-US" dirty="0"/>
          </a:p>
        </p:txBody>
      </p:sp>
    </p:spTree>
    <p:extLst>
      <p:ext uri="{BB962C8B-B14F-4D97-AF65-F5344CB8AC3E}">
        <p14:creationId xmlns:p14="http://schemas.microsoft.com/office/powerpoint/2010/main" val="5854908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solidFill>
                  <a:schemeClr val="accent1"/>
                </a:solidFill>
              </a:rPr>
              <a:t>Dashboard 3 – RELATIONSHIP BETWEEN different </a:t>
            </a:r>
            <a:r>
              <a:rPr lang="en-US" sz="2800" b="1" dirty="0">
                <a:solidFill>
                  <a:schemeClr val="accent1"/>
                </a:solidFill>
              </a:rPr>
              <a:t>feature </a:t>
            </a:r>
            <a:r>
              <a:rPr lang="en-US" sz="2800" b="1" dirty="0" smtClean="0">
                <a:solidFill>
                  <a:schemeClr val="accent1"/>
                </a:solidFill>
              </a:rPr>
              <a:t>AND MSRP </a:t>
            </a:r>
            <a:endParaRPr lang="en-US" sz="2800" b="1" dirty="0">
              <a:solidFill>
                <a:schemeClr val="accent1"/>
              </a:solidFill>
            </a:endParaRPr>
          </a:p>
        </p:txBody>
      </p:sp>
      <p:sp>
        <p:nvSpPr>
          <p:cNvPr id="5" name="Rectangle 4"/>
          <p:cNvSpPr/>
          <p:nvPr/>
        </p:nvSpPr>
        <p:spPr>
          <a:xfrm>
            <a:off x="0" y="4820193"/>
            <a:ext cx="3892731" cy="20378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 – From this graph we observed that automated converted and automated manual  coupe highly contributed to the price of car.</a:t>
            </a:r>
            <a:endParaRPr lang="en-US" dirty="0"/>
          </a:p>
        </p:txBody>
      </p:sp>
      <p:pic>
        <p:nvPicPr>
          <p:cNvPr id="9" name="Content Placeholder 8"/>
          <p:cNvPicPr>
            <a:picLocks noGrp="1" noChangeAspect="1"/>
          </p:cNvPicPr>
          <p:nvPr>
            <p:ph idx="1"/>
          </p:nvPr>
        </p:nvPicPr>
        <p:blipFill>
          <a:blip r:embed="rId2"/>
          <a:stretch>
            <a:fillRect/>
          </a:stretch>
        </p:blipFill>
        <p:spPr>
          <a:xfrm>
            <a:off x="3892731" y="2312126"/>
            <a:ext cx="8299269" cy="4545874"/>
          </a:xfrm>
          <a:prstGeom prst="rect">
            <a:avLst/>
          </a:prstGeom>
        </p:spPr>
      </p:pic>
    </p:spTree>
    <p:extLst>
      <p:ext uri="{BB962C8B-B14F-4D97-AF65-F5344CB8AC3E}">
        <p14:creationId xmlns:p14="http://schemas.microsoft.com/office/powerpoint/2010/main" val="276524860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764373"/>
            <a:ext cx="8610600" cy="1077490"/>
          </a:xfrm>
        </p:spPr>
        <p:txBody>
          <a:bodyPr>
            <a:normAutofit/>
          </a:bodyPr>
          <a:lstStyle/>
          <a:p>
            <a:r>
              <a:rPr lang="en-US" sz="2800" b="1" dirty="0" smtClean="0">
                <a:solidFill>
                  <a:schemeClr val="accent1"/>
                </a:solidFill>
              </a:rPr>
              <a:t>Dashboard 4-</a:t>
            </a:r>
            <a:r>
              <a:rPr lang="en-US" sz="2800" b="1" dirty="0">
                <a:solidFill>
                  <a:schemeClr val="accent1"/>
                </a:solidFill>
              </a:rPr>
              <a:t>fuel efficiency of </a:t>
            </a:r>
            <a:r>
              <a:rPr lang="en-US" sz="2800" b="1" dirty="0" smtClean="0">
                <a:solidFill>
                  <a:schemeClr val="accent1"/>
                </a:solidFill>
              </a:rPr>
              <a:t>car OVER  </a:t>
            </a:r>
            <a:r>
              <a:rPr lang="en-US" sz="2800" b="1" dirty="0">
                <a:solidFill>
                  <a:schemeClr val="accent1"/>
                </a:solidFill>
              </a:rPr>
              <a:t>years</a:t>
            </a:r>
          </a:p>
        </p:txBody>
      </p:sp>
      <p:pic>
        <p:nvPicPr>
          <p:cNvPr id="4" name="Content Placeholder 3"/>
          <p:cNvPicPr>
            <a:picLocks noGrp="1" noChangeAspect="1"/>
          </p:cNvPicPr>
          <p:nvPr>
            <p:ph idx="1"/>
          </p:nvPr>
        </p:nvPicPr>
        <p:blipFill>
          <a:blip r:embed="rId2"/>
          <a:stretch>
            <a:fillRect/>
          </a:stretch>
        </p:blipFill>
        <p:spPr>
          <a:xfrm>
            <a:off x="3513909" y="1972490"/>
            <a:ext cx="8125097" cy="4767943"/>
          </a:xfrm>
          <a:prstGeom prst="rect">
            <a:avLst/>
          </a:prstGeom>
        </p:spPr>
      </p:pic>
      <p:sp>
        <p:nvSpPr>
          <p:cNvPr id="5" name="Rectangle 4"/>
          <p:cNvSpPr/>
          <p:nvPr/>
        </p:nvSpPr>
        <p:spPr>
          <a:xfrm>
            <a:off x="0" y="1541417"/>
            <a:ext cx="3944983" cy="23513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 With the help of this line chart we observed that fuel efficiency of car increased with each passing year. Wagon style’s have fuel efficiency over year. </a:t>
            </a:r>
            <a:endParaRPr lang="en-US" dirty="0"/>
          </a:p>
        </p:txBody>
      </p:sp>
    </p:spTree>
    <p:extLst>
      <p:ext uri="{BB962C8B-B14F-4D97-AF65-F5344CB8AC3E}">
        <p14:creationId xmlns:p14="http://schemas.microsoft.com/office/powerpoint/2010/main" val="25530043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solidFill>
                  <a:schemeClr val="accent1"/>
                </a:solidFill>
              </a:rPr>
              <a:t>DASHBOARD 5 – Relationship between different car's horsepower vs MPG </a:t>
            </a:r>
            <a:endParaRPr lang="en-US" sz="2800" b="1" dirty="0">
              <a:solidFill>
                <a:schemeClr val="accent1"/>
              </a:solidFill>
            </a:endParaRPr>
          </a:p>
        </p:txBody>
      </p:sp>
      <p:pic>
        <p:nvPicPr>
          <p:cNvPr id="4" name="Content Placeholder 3"/>
          <p:cNvPicPr>
            <a:picLocks noGrp="1" noChangeAspect="1"/>
          </p:cNvPicPr>
          <p:nvPr>
            <p:ph idx="1"/>
          </p:nvPr>
        </p:nvPicPr>
        <p:blipFill>
          <a:blip r:embed="rId2"/>
          <a:stretch>
            <a:fillRect/>
          </a:stretch>
        </p:blipFill>
        <p:spPr>
          <a:xfrm>
            <a:off x="3043646" y="2057401"/>
            <a:ext cx="8974183" cy="4317273"/>
          </a:xfrm>
          <a:prstGeom prst="rect">
            <a:avLst/>
          </a:prstGeom>
        </p:spPr>
      </p:pic>
      <p:sp>
        <p:nvSpPr>
          <p:cNvPr id="5" name="Rectangle 4"/>
          <p:cNvSpPr/>
          <p:nvPr/>
        </p:nvSpPr>
        <p:spPr>
          <a:xfrm>
            <a:off x="0" y="4545874"/>
            <a:ext cx="3984171" cy="23121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 – This Bubble chart shows that car with high Engine power have high price and car with high highway mpg have less price.</a:t>
            </a:r>
            <a:endParaRPr lang="en-US" dirty="0"/>
          </a:p>
        </p:txBody>
      </p:sp>
    </p:spTree>
    <p:extLst>
      <p:ext uri="{BB962C8B-B14F-4D97-AF65-F5344CB8AC3E}">
        <p14:creationId xmlns:p14="http://schemas.microsoft.com/office/powerpoint/2010/main" val="25612075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4000"/>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95600" y="764373"/>
            <a:ext cx="5177246" cy="1293028"/>
          </a:xfrm>
        </p:spPr>
        <p:txBody>
          <a:bodyPr/>
          <a:lstStyle/>
          <a:p>
            <a:r>
              <a:rPr lang="en-US" b="1" dirty="0" smtClean="0">
                <a:solidFill>
                  <a:schemeClr val="accent1"/>
                </a:solidFill>
              </a:rPr>
              <a:t>Result</a:t>
            </a:r>
            <a:endParaRPr lang="en-US" b="1" dirty="0">
              <a:solidFill>
                <a:schemeClr val="accent1"/>
              </a:solidFill>
            </a:endParaRPr>
          </a:p>
        </p:txBody>
      </p:sp>
      <p:sp>
        <p:nvSpPr>
          <p:cNvPr id="3" name="Content Placeholder 2"/>
          <p:cNvSpPr>
            <a:spLocks noGrp="1"/>
          </p:cNvSpPr>
          <p:nvPr>
            <p:ph idx="1"/>
          </p:nvPr>
        </p:nvSpPr>
        <p:spPr>
          <a:xfrm>
            <a:off x="685800" y="2194560"/>
            <a:ext cx="10820400" cy="4248443"/>
          </a:xfrm>
        </p:spPr>
        <p:txBody>
          <a:bodyPr>
            <a:normAutofit fontScale="92500"/>
          </a:bodyPr>
          <a:lstStyle/>
          <a:p>
            <a:r>
              <a:rPr lang="en-US" dirty="0" smtClean="0"/>
              <a:t>With the help of dashboard and various chart we find out that ----</a:t>
            </a:r>
          </a:p>
          <a:p>
            <a:r>
              <a:rPr lang="en-US" dirty="0" smtClean="0"/>
              <a:t>Coupe Body Style have highest Contribution in price.</a:t>
            </a:r>
          </a:p>
          <a:p>
            <a:r>
              <a:rPr lang="en-US" dirty="0" smtClean="0"/>
              <a:t>Hatchback and flex fuel are most popular style among customer.</a:t>
            </a:r>
          </a:p>
          <a:p>
            <a:r>
              <a:rPr lang="en-US" dirty="0" smtClean="0"/>
              <a:t>Now days people prefer high fuel efficiency and automated converted and automated coupe cars.</a:t>
            </a:r>
          </a:p>
          <a:p>
            <a:r>
              <a:rPr lang="en-US" dirty="0" smtClean="0"/>
              <a:t>Car engine power increase with the price and Coupe style Bugatti have maximum price.</a:t>
            </a:r>
          </a:p>
          <a:p>
            <a:r>
              <a:rPr lang="en-US" dirty="0" smtClean="0"/>
              <a:t>Coupe style car are very popular among customers in terms  of style, fuel and price.</a:t>
            </a:r>
          </a:p>
          <a:p>
            <a:r>
              <a:rPr lang="en-US" dirty="0" smtClean="0"/>
              <a:t>Manufactures should be more focused on fuel efficiency of car and its style.</a:t>
            </a:r>
          </a:p>
          <a:p>
            <a:r>
              <a:rPr lang="en-US" dirty="0" smtClean="0"/>
              <a:t>Excel Link </a:t>
            </a:r>
            <a:r>
              <a:rPr lang="en-US" dirty="0" smtClean="0"/>
              <a:t>---</a:t>
            </a:r>
            <a:r>
              <a:rPr lang="en-US" dirty="0" smtClean="0">
                <a:hlinkClick r:id="rId4" action="ppaction://hlinkfile"/>
              </a:rPr>
              <a:t>Cardataset</a:t>
            </a:r>
            <a:r>
              <a:rPr lang="en-US" dirty="0"/>
              <a:t> </a:t>
            </a:r>
            <a:r>
              <a:rPr lang="en-US" dirty="0" smtClean="0"/>
              <a:t>            </a:t>
            </a:r>
            <a:endParaRPr lang="en-US" dirty="0" smtClean="0"/>
          </a:p>
          <a:p>
            <a:r>
              <a:rPr lang="en-US" dirty="0" smtClean="0"/>
              <a:t>Video Link </a:t>
            </a:r>
            <a:r>
              <a:rPr lang="en-US" dirty="0" smtClean="0"/>
              <a:t>–</a:t>
            </a:r>
            <a:r>
              <a:rPr lang="en-US" dirty="0" smtClean="0">
                <a:hlinkClick r:id="rId5" action="ppaction://hlinkfile"/>
              </a:rPr>
              <a:t>Car_features_video</a:t>
            </a:r>
            <a:endParaRPr lang="en-US" dirty="0" smtClean="0"/>
          </a:p>
          <a:p>
            <a:endParaRPr lang="en-US" dirty="0" smtClean="0"/>
          </a:p>
          <a:p>
            <a:endParaRPr lang="en-US" dirty="0" smtClean="0"/>
          </a:p>
          <a:p>
            <a:endParaRPr lang="en-US" dirty="0" smtClean="0"/>
          </a:p>
          <a:p>
            <a:endParaRPr lang="en-US" dirty="0"/>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64172" y="0"/>
            <a:ext cx="3573194" cy="264472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aphicFrame>
        <p:nvGraphicFramePr>
          <p:cNvPr id="5" name="Object 4"/>
          <p:cNvGraphicFramePr>
            <a:graphicFrameLocks noChangeAspect="1"/>
          </p:cNvGraphicFramePr>
          <p:nvPr>
            <p:extLst>
              <p:ext uri="{D42A27DB-BD31-4B8C-83A1-F6EECF244321}">
                <p14:modId xmlns:p14="http://schemas.microsoft.com/office/powerpoint/2010/main" val="2337378157"/>
              </p:ext>
            </p:extLst>
          </p:nvPr>
        </p:nvGraphicFramePr>
        <p:xfrm>
          <a:off x="4304851" y="5419090"/>
          <a:ext cx="914400" cy="771525"/>
        </p:xfrm>
        <a:graphic>
          <a:graphicData uri="http://schemas.openxmlformats.org/presentationml/2006/ole">
            <mc:AlternateContent xmlns:mc="http://schemas.openxmlformats.org/markup-compatibility/2006">
              <mc:Choice xmlns:v="urn:schemas-microsoft-com:vml" Requires="v">
                <p:oleObj spid="_x0000_s1030" name="Worksheet" showAsIcon="1" r:id="rId7" imgW="914400" imgH="771480" progId="Excel.Sheet.12">
                  <p:embed/>
                </p:oleObj>
              </mc:Choice>
              <mc:Fallback>
                <p:oleObj name="Worksheet" showAsIcon="1" r:id="rId7" imgW="914400" imgH="771480" progId="Excel.Sheet.12">
                  <p:embed/>
                  <p:pic>
                    <p:nvPicPr>
                      <p:cNvPr id="0" name=""/>
                      <p:cNvPicPr/>
                      <p:nvPr/>
                    </p:nvPicPr>
                    <p:blipFill>
                      <a:blip r:embed="rId8"/>
                      <a:stretch>
                        <a:fillRect/>
                      </a:stretch>
                    </p:blipFill>
                    <p:spPr>
                      <a:xfrm>
                        <a:off x="4304851" y="541909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3742575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7000"/>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20838" y="2349305"/>
            <a:ext cx="7568418" cy="1885070"/>
          </a:xfrm>
        </p:spPr>
        <p:txBody>
          <a:bodyPr>
            <a:normAutofit/>
          </a:bodyPr>
          <a:lstStyle/>
          <a:p>
            <a:r>
              <a:rPr lang="en-US" sz="9600" dirty="0" smtClean="0">
                <a:solidFill>
                  <a:schemeClr val="accent1"/>
                </a:solidFill>
              </a:rPr>
              <a:t>THANK YOU</a:t>
            </a:r>
            <a:endParaRPr lang="en-US" sz="9600" dirty="0">
              <a:solidFill>
                <a:schemeClr val="accent1"/>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234375"/>
            <a:ext cx="12330260" cy="2623625"/>
          </a:xfrm>
          <a:prstGeom prst="rect">
            <a:avLst/>
          </a:prstGeom>
          <a:ln>
            <a:noFill/>
          </a:ln>
          <a:effectLst>
            <a:softEdge rad="112500"/>
          </a:effec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20443" y="-1"/>
            <a:ext cx="3371557" cy="234930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3573193" cy="2349303"/>
          </a:xfrm>
          <a:prstGeom prst="ellipse">
            <a:avLst/>
          </a:prstGeom>
          <a:ln>
            <a:noFill/>
          </a:ln>
          <a:effectLst>
            <a:softEdge rad="112500"/>
          </a:effectLst>
        </p:spPr>
      </p:pic>
    </p:spTree>
    <p:extLst>
      <p:ext uri="{BB962C8B-B14F-4D97-AF65-F5344CB8AC3E}">
        <p14:creationId xmlns:p14="http://schemas.microsoft.com/office/powerpoint/2010/main" val="17810443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7000"/>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277394" y="764373"/>
            <a:ext cx="2939143" cy="1293028"/>
          </a:xfrm>
        </p:spPr>
        <p:txBody>
          <a:bodyPr>
            <a:normAutofit/>
          </a:bodyPr>
          <a:lstStyle/>
          <a:p>
            <a:r>
              <a:rPr lang="en-US" sz="4800" b="1" dirty="0"/>
              <a:t>Content</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10175105"/>
              </p:ext>
            </p:extLst>
          </p:nvPr>
        </p:nvGraphicFramePr>
        <p:xfrm>
          <a:off x="685800" y="2193925"/>
          <a:ext cx="10820400" cy="40243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349586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300447"/>
            <a:ext cx="8610600" cy="1005840"/>
          </a:xfrm>
        </p:spPr>
        <p:txBody>
          <a:bodyPr/>
          <a:lstStyle/>
          <a:p>
            <a:r>
              <a:rPr lang="en-US" b="1" dirty="0">
                <a:solidFill>
                  <a:schemeClr val="accent1"/>
                </a:solidFill>
                <a:latin typeface="Arial Rounded MT Bold" panose="020F0704030504030204" pitchFamily="34" charset="0"/>
              </a:rPr>
              <a:t>Project Description</a:t>
            </a:r>
            <a:endParaRPr lang="en-US" dirty="0"/>
          </a:p>
        </p:txBody>
      </p:sp>
      <p:sp>
        <p:nvSpPr>
          <p:cNvPr id="3" name="Content Placeholder 2"/>
          <p:cNvSpPr>
            <a:spLocks noGrp="1"/>
          </p:cNvSpPr>
          <p:nvPr>
            <p:ph idx="1"/>
          </p:nvPr>
        </p:nvSpPr>
        <p:spPr>
          <a:xfrm>
            <a:off x="685800" y="1528354"/>
            <a:ext cx="10820400" cy="5564777"/>
          </a:xfrm>
          <a:solidFill>
            <a:schemeClr val="accent1"/>
          </a:solidFill>
        </p:spPr>
        <p:txBody>
          <a:bodyPr>
            <a:normAutofit fontScale="92500" lnSpcReduction="10000"/>
          </a:bodyPr>
          <a:lstStyle/>
          <a:p>
            <a:r>
              <a:rPr lang="en-US" dirty="0" smtClean="0">
                <a:solidFill>
                  <a:schemeClr val="bg1"/>
                </a:solidFill>
              </a:rPr>
              <a:t>TH                          </a:t>
            </a:r>
          </a:p>
          <a:p>
            <a:r>
              <a:rPr lang="en-US" dirty="0">
                <a:solidFill>
                  <a:schemeClr val="bg1"/>
                </a:solidFill>
              </a:rPr>
              <a:t> </a:t>
            </a:r>
            <a:r>
              <a:rPr lang="en-US" dirty="0" smtClean="0">
                <a:solidFill>
                  <a:schemeClr val="bg1"/>
                </a:solidFill>
              </a:rPr>
              <a:t>                         </a:t>
            </a:r>
          </a:p>
          <a:p>
            <a:r>
              <a:rPr lang="en-US" dirty="0" smtClean="0">
                <a:solidFill>
                  <a:schemeClr val="bg1"/>
                </a:solidFill>
              </a:rPr>
              <a:t>                         This project deal with the car industry and its </a:t>
            </a:r>
            <a:r>
              <a:rPr lang="en-US" dirty="0" err="1" smtClean="0">
                <a:solidFill>
                  <a:schemeClr val="bg1"/>
                </a:solidFill>
              </a:rPr>
              <a:t>featutres</a:t>
            </a:r>
            <a:r>
              <a:rPr lang="en-US" dirty="0" smtClean="0">
                <a:solidFill>
                  <a:schemeClr val="bg1"/>
                </a:solidFill>
              </a:rPr>
              <a:t> that will impact </a:t>
            </a:r>
            <a:r>
              <a:rPr lang="en-US" dirty="0">
                <a:solidFill>
                  <a:schemeClr val="bg1"/>
                </a:solidFill>
              </a:rPr>
              <a:t> </a:t>
            </a:r>
            <a:r>
              <a:rPr lang="en-US" dirty="0" smtClean="0">
                <a:solidFill>
                  <a:schemeClr val="bg1"/>
                </a:solidFill>
              </a:rPr>
              <a:t>      the price and profitability of car in future. The automated industry has been evolving over the past few decade with the growing fuel efficiency and technologies. Nowadays electric and hybrid vehicle are gaining focus in market, with the various variety it is become important to understand the factor that affecting the </a:t>
            </a:r>
            <a:r>
              <a:rPr lang="en-US" dirty="0" err="1" smtClean="0">
                <a:solidFill>
                  <a:schemeClr val="bg1"/>
                </a:solidFill>
              </a:rPr>
              <a:t>deamand</a:t>
            </a:r>
            <a:r>
              <a:rPr lang="en-US" dirty="0" smtClean="0">
                <a:solidFill>
                  <a:schemeClr val="bg1"/>
                </a:solidFill>
              </a:rPr>
              <a:t> of cars. By using the data analysis technique like regression analysis and market segmentation, the manufacturer could develop a strategy that balance demand with profitability.</a:t>
            </a:r>
          </a:p>
          <a:p>
            <a:endParaRPr lang="en-US" dirty="0" smtClean="0">
              <a:solidFill>
                <a:schemeClr val="bg1"/>
              </a:solidFill>
            </a:endParaRPr>
          </a:p>
          <a:p>
            <a:r>
              <a:rPr lang="en-US" dirty="0" smtClean="0">
                <a:solidFill>
                  <a:schemeClr val="bg1"/>
                </a:solidFill>
              </a:rPr>
              <a:t>We have </a:t>
            </a:r>
            <a:r>
              <a:rPr lang="en-US" dirty="0">
                <a:solidFill>
                  <a:schemeClr val="bg1"/>
                </a:solidFill>
              </a:rPr>
              <a:t>g</a:t>
            </a:r>
            <a:r>
              <a:rPr lang="en-US" dirty="0" smtClean="0">
                <a:solidFill>
                  <a:schemeClr val="bg1"/>
                </a:solidFill>
              </a:rPr>
              <a:t>iven a dataset to gain insight into various aspect of automotive industry. By analyzing the data we can identify how price changed over years, popularity of car ,their engine power and cylinder etc.</a:t>
            </a:r>
          </a:p>
          <a:p>
            <a:endParaRPr lang="en-US" dirty="0" smtClean="0">
              <a:solidFill>
                <a:schemeClr val="bg1"/>
              </a:solidFill>
            </a:endParaRPr>
          </a:p>
          <a:p>
            <a:r>
              <a:rPr lang="en-US" dirty="0" smtClean="0">
                <a:solidFill>
                  <a:schemeClr val="bg1"/>
                </a:solidFill>
              </a:rPr>
              <a:t>With the help of these dataset and task analysis ,we can solve the business problem in future that will require the data analysis technique such as regression analysis, pivot tables and optimization.</a:t>
            </a:r>
          </a:p>
          <a:p>
            <a:endParaRPr lang="en-US" dirty="0" smtClean="0">
              <a:solidFill>
                <a:schemeClr val="bg1"/>
              </a:solidFill>
            </a:endParaRPr>
          </a:p>
          <a:p>
            <a:endParaRPr lang="en-US" dirty="0">
              <a:solidFill>
                <a:schemeClr val="bg1"/>
              </a:solidFill>
            </a:endParaRPr>
          </a:p>
        </p:txBody>
      </p:sp>
      <p:sp>
        <p:nvSpPr>
          <p:cNvPr id="4" name="Oval 3"/>
          <p:cNvSpPr/>
          <p:nvPr/>
        </p:nvSpPr>
        <p:spPr>
          <a:xfrm>
            <a:off x="0" y="0"/>
            <a:ext cx="3696789" cy="2573384"/>
          </a:xfrm>
          <a:prstGeom prst="ellipse">
            <a:avLst/>
          </a:prstGeom>
          <a:blipFill>
            <a:blip r:embed="rId2">
              <a:extLst>
                <a:ext uri="{28A0092B-C50C-407E-A947-70E740481C1C}">
                  <a14:useLocalDpi xmlns:a14="http://schemas.microsoft.com/office/drawing/2010/main" val="0"/>
                </a:ext>
              </a:extLst>
            </a:blip>
            <a:srcRect/>
            <a:stretch>
              <a:fillRect l="-25000" r="-25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1515926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0"/>
            <a:ext cx="8610600" cy="1632857"/>
          </a:xfrm>
        </p:spPr>
        <p:txBody>
          <a:bodyPr/>
          <a:lstStyle/>
          <a:p>
            <a:r>
              <a:rPr lang="en-US" b="1" dirty="0" smtClean="0">
                <a:solidFill>
                  <a:schemeClr val="accent1"/>
                </a:solidFill>
                <a:latin typeface="Arial Rounded MT Bold" panose="020F0704030504030204" pitchFamily="34" charset="0"/>
              </a:rPr>
              <a:t>Approach</a:t>
            </a:r>
            <a:endParaRPr lang="en-US" b="1" dirty="0">
              <a:solidFill>
                <a:schemeClr val="accent1"/>
              </a:solidFill>
              <a:latin typeface="Arial Rounded MT Bold" panose="020F0704030504030204" pitchFamily="34"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95287867"/>
              </p:ext>
            </p:extLst>
          </p:nvPr>
        </p:nvGraphicFramePr>
        <p:xfrm>
          <a:off x="-156754" y="1267096"/>
          <a:ext cx="12192000" cy="50033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692059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2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accent1"/>
                </a:solidFill>
                <a:latin typeface="Arial Rounded MT Bold" panose="020F0704030504030204" pitchFamily="34" charset="0"/>
              </a:rPr>
              <a:t>Tech-stack Used</a:t>
            </a:r>
            <a:endParaRPr lang="en-US" b="1" dirty="0">
              <a:solidFill>
                <a:schemeClr val="accent1"/>
              </a:solidFill>
              <a:latin typeface="Arial Rounded MT Bold" panose="020F0704030504030204" pitchFamily="34" charset="0"/>
            </a:endParaRPr>
          </a:p>
        </p:txBody>
      </p:sp>
      <p:sp>
        <p:nvSpPr>
          <p:cNvPr id="5" name="Content Placeholder 4"/>
          <p:cNvSpPr>
            <a:spLocks noGrp="1"/>
          </p:cNvSpPr>
          <p:nvPr>
            <p:ph idx="1"/>
          </p:nvPr>
        </p:nvSpPr>
        <p:spPr/>
        <p:txBody>
          <a:bodyPr/>
          <a:lstStyle/>
          <a:p>
            <a:r>
              <a:rPr lang="en-US" b="1" dirty="0" smtClean="0"/>
              <a:t>Microsoft Excel 2016                                      Microsoft Power Point</a:t>
            </a:r>
          </a:p>
          <a:p>
            <a:pPr marL="0" indent="0">
              <a:buNone/>
            </a:pPr>
            <a:r>
              <a:rPr lang="en-US" dirty="0"/>
              <a:t> </a:t>
            </a:r>
            <a:r>
              <a:rPr lang="en-US" dirty="0" smtClean="0"/>
              <a:t>   </a:t>
            </a:r>
            <a:r>
              <a:rPr lang="en-US" sz="2000" dirty="0" smtClean="0"/>
              <a:t>Data Cleaning                                                          PPT</a:t>
            </a:r>
          </a:p>
          <a:p>
            <a:pPr marL="0" indent="0">
              <a:buNone/>
            </a:pPr>
            <a:r>
              <a:rPr lang="en-US" sz="2000" dirty="0"/>
              <a:t> </a:t>
            </a:r>
            <a:r>
              <a:rPr lang="en-US" sz="2000" dirty="0" smtClean="0"/>
              <a:t>   Data Analysis</a:t>
            </a:r>
          </a:p>
          <a:p>
            <a:pPr marL="0" indent="0">
              <a:buNone/>
            </a:pPr>
            <a:r>
              <a:rPr lang="en-US" sz="2000" dirty="0"/>
              <a:t> </a:t>
            </a:r>
            <a:r>
              <a:rPr lang="en-US" sz="2000" dirty="0" smtClean="0"/>
              <a:t>   Visualization</a:t>
            </a:r>
          </a:p>
          <a:p>
            <a:pPr marL="0" indent="0">
              <a:buNone/>
            </a:pPr>
            <a:r>
              <a:rPr lang="en-US" sz="2000" dirty="0"/>
              <a:t> </a:t>
            </a:r>
            <a:r>
              <a:rPr lang="en-US" sz="2000" dirty="0" smtClean="0"/>
              <a:t>   Dashboard</a:t>
            </a:r>
            <a:endParaRPr lang="en-US" sz="20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5210" y="4389119"/>
            <a:ext cx="3905795" cy="2155371"/>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1246" y="4389120"/>
            <a:ext cx="3879668" cy="215537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5014755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7000"/>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94514" y="764373"/>
            <a:ext cx="3670663" cy="581101"/>
          </a:xfrm>
        </p:spPr>
        <p:txBody>
          <a:bodyPr>
            <a:normAutofit fontScale="90000"/>
          </a:bodyPr>
          <a:lstStyle/>
          <a:p>
            <a:r>
              <a:rPr lang="en-US" b="1" dirty="0" err="1" smtClean="0">
                <a:solidFill>
                  <a:schemeClr val="accent1"/>
                </a:solidFill>
              </a:rPr>
              <a:t>DataSet</a:t>
            </a:r>
            <a:r>
              <a:rPr lang="en-US" b="1" dirty="0" smtClean="0">
                <a:solidFill>
                  <a:schemeClr val="accent1"/>
                </a:solidFill>
              </a:rPr>
              <a:t> Used</a:t>
            </a:r>
            <a:endParaRPr lang="en-US" b="1" dirty="0">
              <a:solidFill>
                <a:schemeClr val="accent1"/>
              </a:solidFill>
            </a:endParaRPr>
          </a:p>
        </p:txBody>
      </p:sp>
      <p:sp>
        <p:nvSpPr>
          <p:cNvPr id="3" name="Content Placeholder 2"/>
          <p:cNvSpPr>
            <a:spLocks noGrp="1"/>
          </p:cNvSpPr>
          <p:nvPr>
            <p:ph idx="1"/>
          </p:nvPr>
        </p:nvSpPr>
        <p:spPr>
          <a:xfrm>
            <a:off x="685800" y="1345474"/>
            <a:ext cx="10820400" cy="5290457"/>
          </a:xfrm>
        </p:spPr>
        <p:txBody>
          <a:bodyPr>
            <a:normAutofit fontScale="70000" lnSpcReduction="20000"/>
          </a:bodyPr>
          <a:lstStyle/>
          <a:p>
            <a:r>
              <a:rPr lang="en-US" b="1" dirty="0">
                <a:solidFill>
                  <a:schemeClr val="tx1">
                    <a:lumMod val="95000"/>
                    <a:lumOff val="5000"/>
                  </a:schemeClr>
                </a:solidFill>
              </a:rPr>
              <a:t>The variables in the dataset are</a:t>
            </a:r>
            <a:r>
              <a:rPr lang="en-US" b="1" dirty="0" smtClean="0">
                <a:solidFill>
                  <a:schemeClr val="tx1">
                    <a:lumMod val="95000"/>
                    <a:lumOff val="5000"/>
                  </a:schemeClr>
                </a:solidFill>
              </a:rPr>
              <a:t>:</a:t>
            </a:r>
            <a:r>
              <a:rPr lang="en-US" b="1" dirty="0">
                <a:solidFill>
                  <a:schemeClr val="tx1">
                    <a:lumMod val="95000"/>
                    <a:lumOff val="5000"/>
                  </a:schemeClr>
                </a:solidFill>
              </a:rPr>
              <a:t> </a:t>
            </a:r>
          </a:p>
          <a:p>
            <a:pPr lvl="0"/>
            <a:r>
              <a:rPr lang="en-US" b="1" dirty="0">
                <a:solidFill>
                  <a:schemeClr val="tx1">
                    <a:lumMod val="95000"/>
                    <a:lumOff val="5000"/>
                  </a:schemeClr>
                </a:solidFill>
              </a:rPr>
              <a:t>Make: </a:t>
            </a:r>
            <a:r>
              <a:rPr lang="en-US" dirty="0">
                <a:solidFill>
                  <a:schemeClr val="tx1">
                    <a:lumMod val="95000"/>
                    <a:lumOff val="5000"/>
                  </a:schemeClr>
                </a:solidFill>
              </a:rPr>
              <a:t>the make or brand of the car</a:t>
            </a:r>
          </a:p>
          <a:p>
            <a:pPr lvl="0"/>
            <a:r>
              <a:rPr lang="en-US" b="1" dirty="0">
                <a:solidFill>
                  <a:schemeClr val="tx1">
                    <a:lumMod val="95000"/>
                    <a:lumOff val="5000"/>
                  </a:schemeClr>
                </a:solidFill>
              </a:rPr>
              <a:t>Model: </a:t>
            </a:r>
            <a:r>
              <a:rPr lang="en-US" dirty="0">
                <a:solidFill>
                  <a:schemeClr val="tx1">
                    <a:lumMod val="95000"/>
                    <a:lumOff val="5000"/>
                  </a:schemeClr>
                </a:solidFill>
              </a:rPr>
              <a:t>the specific model of the car</a:t>
            </a:r>
          </a:p>
          <a:p>
            <a:pPr lvl="0"/>
            <a:r>
              <a:rPr lang="en-US" b="1" dirty="0">
                <a:solidFill>
                  <a:schemeClr val="tx1">
                    <a:lumMod val="95000"/>
                    <a:lumOff val="5000"/>
                  </a:schemeClr>
                </a:solidFill>
              </a:rPr>
              <a:t>Year: </a:t>
            </a:r>
            <a:r>
              <a:rPr lang="en-US" dirty="0">
                <a:solidFill>
                  <a:schemeClr val="tx1">
                    <a:lumMod val="95000"/>
                    <a:lumOff val="5000"/>
                  </a:schemeClr>
                </a:solidFill>
              </a:rPr>
              <a:t>the year the car was released</a:t>
            </a:r>
          </a:p>
          <a:p>
            <a:pPr lvl="0"/>
            <a:r>
              <a:rPr lang="en-US" b="1" dirty="0">
                <a:solidFill>
                  <a:schemeClr val="tx1">
                    <a:lumMod val="95000"/>
                    <a:lumOff val="5000"/>
                  </a:schemeClr>
                </a:solidFill>
              </a:rPr>
              <a:t>Engine Fuel Type</a:t>
            </a:r>
            <a:r>
              <a:rPr lang="en-US" dirty="0">
                <a:solidFill>
                  <a:schemeClr val="tx1">
                    <a:lumMod val="95000"/>
                    <a:lumOff val="5000"/>
                  </a:schemeClr>
                </a:solidFill>
              </a:rPr>
              <a:t>: the type of fuel used by the car (gasoline, diesel, etc.)</a:t>
            </a:r>
          </a:p>
          <a:p>
            <a:pPr lvl="0"/>
            <a:r>
              <a:rPr lang="en-US" b="1" dirty="0">
                <a:solidFill>
                  <a:schemeClr val="tx1">
                    <a:lumMod val="95000"/>
                    <a:lumOff val="5000"/>
                  </a:schemeClr>
                </a:solidFill>
              </a:rPr>
              <a:t>Engine HP:</a:t>
            </a:r>
            <a:r>
              <a:rPr lang="en-US" dirty="0">
                <a:solidFill>
                  <a:schemeClr val="tx1">
                    <a:lumMod val="95000"/>
                    <a:lumOff val="5000"/>
                  </a:schemeClr>
                </a:solidFill>
              </a:rPr>
              <a:t> the horsepower of the car's engine</a:t>
            </a:r>
          </a:p>
          <a:p>
            <a:pPr lvl="0"/>
            <a:r>
              <a:rPr lang="en-US" b="1" dirty="0">
                <a:solidFill>
                  <a:schemeClr val="tx1">
                    <a:lumMod val="95000"/>
                    <a:lumOff val="5000"/>
                  </a:schemeClr>
                </a:solidFill>
              </a:rPr>
              <a:t>Engine Cylinders:</a:t>
            </a:r>
            <a:r>
              <a:rPr lang="en-US" dirty="0">
                <a:solidFill>
                  <a:schemeClr val="tx1">
                    <a:lumMod val="95000"/>
                    <a:lumOff val="5000"/>
                  </a:schemeClr>
                </a:solidFill>
              </a:rPr>
              <a:t> the number of cylinders in the car's engine</a:t>
            </a:r>
          </a:p>
          <a:p>
            <a:pPr lvl="0"/>
            <a:r>
              <a:rPr lang="en-US" b="1" dirty="0">
                <a:solidFill>
                  <a:schemeClr val="tx1">
                    <a:lumMod val="95000"/>
                    <a:lumOff val="5000"/>
                  </a:schemeClr>
                </a:solidFill>
              </a:rPr>
              <a:t>Transmission Type</a:t>
            </a:r>
            <a:r>
              <a:rPr lang="en-US" dirty="0">
                <a:solidFill>
                  <a:schemeClr val="tx1">
                    <a:lumMod val="95000"/>
                    <a:lumOff val="5000"/>
                  </a:schemeClr>
                </a:solidFill>
              </a:rPr>
              <a:t>: the type of transmission (automatic or manual)</a:t>
            </a:r>
          </a:p>
          <a:p>
            <a:pPr lvl="0"/>
            <a:r>
              <a:rPr lang="en-US" b="1" dirty="0" smtClean="0">
                <a:solidFill>
                  <a:schemeClr val="tx1">
                    <a:lumMod val="95000"/>
                    <a:lumOff val="5000"/>
                  </a:schemeClr>
                </a:solidFill>
              </a:rPr>
              <a:t>Driven Wheels:</a:t>
            </a:r>
            <a:r>
              <a:rPr lang="en-US" dirty="0" smtClean="0">
                <a:solidFill>
                  <a:schemeClr val="tx1">
                    <a:lumMod val="95000"/>
                    <a:lumOff val="5000"/>
                  </a:schemeClr>
                </a:solidFill>
              </a:rPr>
              <a:t> </a:t>
            </a:r>
            <a:r>
              <a:rPr lang="en-US" dirty="0">
                <a:solidFill>
                  <a:schemeClr val="tx1">
                    <a:lumMod val="95000"/>
                    <a:lumOff val="5000"/>
                  </a:schemeClr>
                </a:solidFill>
              </a:rPr>
              <a:t>the type of wheels driven by the car (front, rear, all)</a:t>
            </a:r>
          </a:p>
          <a:p>
            <a:pPr lvl="0"/>
            <a:r>
              <a:rPr lang="en-US" b="1" dirty="0">
                <a:solidFill>
                  <a:schemeClr val="tx1">
                    <a:lumMod val="95000"/>
                    <a:lumOff val="5000"/>
                  </a:schemeClr>
                </a:solidFill>
              </a:rPr>
              <a:t>Number of Doors:</a:t>
            </a:r>
            <a:r>
              <a:rPr lang="en-US" dirty="0">
                <a:solidFill>
                  <a:schemeClr val="tx1">
                    <a:lumMod val="95000"/>
                    <a:lumOff val="5000"/>
                  </a:schemeClr>
                </a:solidFill>
              </a:rPr>
              <a:t> the number of doors the car has</a:t>
            </a:r>
          </a:p>
          <a:p>
            <a:pPr lvl="0"/>
            <a:r>
              <a:rPr lang="en-US" b="1" dirty="0">
                <a:solidFill>
                  <a:schemeClr val="tx1">
                    <a:lumMod val="95000"/>
                    <a:lumOff val="5000"/>
                  </a:schemeClr>
                </a:solidFill>
              </a:rPr>
              <a:t>Market Category: </a:t>
            </a:r>
            <a:r>
              <a:rPr lang="en-US" dirty="0">
                <a:solidFill>
                  <a:schemeClr val="tx1">
                    <a:lumMod val="95000"/>
                    <a:lumOff val="5000"/>
                  </a:schemeClr>
                </a:solidFill>
              </a:rPr>
              <a:t>the market category the car belongs to (Luxury, Performance, etc.)</a:t>
            </a:r>
          </a:p>
          <a:p>
            <a:pPr lvl="0"/>
            <a:r>
              <a:rPr lang="en-US" b="1" dirty="0">
                <a:solidFill>
                  <a:schemeClr val="tx1">
                    <a:lumMod val="95000"/>
                    <a:lumOff val="5000"/>
                  </a:schemeClr>
                </a:solidFill>
              </a:rPr>
              <a:t>Vehicle Size:</a:t>
            </a:r>
            <a:r>
              <a:rPr lang="en-US" dirty="0">
                <a:solidFill>
                  <a:schemeClr val="tx1">
                    <a:lumMod val="95000"/>
                    <a:lumOff val="5000"/>
                  </a:schemeClr>
                </a:solidFill>
              </a:rPr>
              <a:t> the size of the car </a:t>
            </a:r>
          </a:p>
          <a:p>
            <a:pPr lvl="0"/>
            <a:r>
              <a:rPr lang="en-US" b="1" dirty="0">
                <a:solidFill>
                  <a:schemeClr val="tx1">
                    <a:lumMod val="95000"/>
                    <a:lumOff val="5000"/>
                  </a:schemeClr>
                </a:solidFill>
              </a:rPr>
              <a:t>Vehicle Style:</a:t>
            </a:r>
            <a:r>
              <a:rPr lang="en-US" dirty="0">
                <a:solidFill>
                  <a:schemeClr val="tx1">
                    <a:lumMod val="95000"/>
                    <a:lumOff val="5000"/>
                  </a:schemeClr>
                </a:solidFill>
              </a:rPr>
              <a:t> the style of the car (Sedan, Coupe, etc.)</a:t>
            </a:r>
          </a:p>
          <a:p>
            <a:pPr lvl="0"/>
            <a:r>
              <a:rPr lang="en-US" b="1" dirty="0">
                <a:solidFill>
                  <a:schemeClr val="tx1">
                    <a:lumMod val="95000"/>
                    <a:lumOff val="5000"/>
                  </a:schemeClr>
                </a:solidFill>
              </a:rPr>
              <a:t>Highway MPG:</a:t>
            </a:r>
            <a:r>
              <a:rPr lang="en-US" dirty="0">
                <a:solidFill>
                  <a:schemeClr val="tx1">
                    <a:lumMod val="95000"/>
                    <a:lumOff val="5000"/>
                  </a:schemeClr>
                </a:solidFill>
              </a:rPr>
              <a:t> the estimated miles per gallon the car gets on the highway</a:t>
            </a:r>
          </a:p>
          <a:p>
            <a:pPr lvl="0"/>
            <a:r>
              <a:rPr lang="en-US" b="1" dirty="0">
                <a:solidFill>
                  <a:schemeClr val="tx1">
                    <a:lumMod val="95000"/>
                    <a:lumOff val="5000"/>
                  </a:schemeClr>
                </a:solidFill>
              </a:rPr>
              <a:t>City MPG:</a:t>
            </a:r>
            <a:r>
              <a:rPr lang="en-US" dirty="0">
                <a:solidFill>
                  <a:schemeClr val="tx1">
                    <a:lumMod val="95000"/>
                    <a:lumOff val="5000"/>
                  </a:schemeClr>
                </a:solidFill>
              </a:rPr>
              <a:t> the estimated miles per gallon the car gets in the city</a:t>
            </a:r>
          </a:p>
          <a:p>
            <a:pPr lvl="0"/>
            <a:r>
              <a:rPr lang="en-US" b="1" dirty="0">
                <a:solidFill>
                  <a:schemeClr val="tx1">
                    <a:lumMod val="95000"/>
                    <a:lumOff val="5000"/>
                  </a:schemeClr>
                </a:solidFill>
              </a:rPr>
              <a:t>Popularity:</a:t>
            </a:r>
            <a:r>
              <a:rPr lang="en-US" dirty="0">
                <a:solidFill>
                  <a:schemeClr val="tx1">
                    <a:lumMod val="95000"/>
                    <a:lumOff val="5000"/>
                  </a:schemeClr>
                </a:solidFill>
              </a:rPr>
              <a:t> a ranking of the popularity of the car (based on the number of times it has been viewed on Edmunds.com)</a:t>
            </a:r>
          </a:p>
          <a:p>
            <a:pPr lvl="0"/>
            <a:r>
              <a:rPr lang="en-US" b="1" dirty="0">
                <a:solidFill>
                  <a:schemeClr val="tx1">
                    <a:lumMod val="95000"/>
                    <a:lumOff val="5000"/>
                  </a:schemeClr>
                </a:solidFill>
              </a:rPr>
              <a:t>MSRP:</a:t>
            </a:r>
            <a:r>
              <a:rPr lang="en-US" dirty="0">
                <a:solidFill>
                  <a:schemeClr val="tx1">
                    <a:lumMod val="95000"/>
                    <a:lumOff val="5000"/>
                  </a:schemeClr>
                </a:solidFill>
              </a:rPr>
              <a:t> the manufacturer's suggested retail price of the </a:t>
            </a:r>
            <a:r>
              <a:rPr lang="en-US" dirty="0" smtClean="0">
                <a:solidFill>
                  <a:schemeClr val="tx1">
                    <a:lumMod val="95000"/>
                    <a:lumOff val="5000"/>
                  </a:schemeClr>
                </a:solidFill>
              </a:rPr>
              <a:t>car</a:t>
            </a:r>
            <a:endParaRPr lang="en-US" dirty="0">
              <a:solidFill>
                <a:schemeClr val="tx1">
                  <a:lumMod val="95000"/>
                  <a:lumOff val="5000"/>
                </a:schemeClr>
              </a:solidFill>
            </a:endParaRPr>
          </a:p>
        </p:txBody>
      </p:sp>
    </p:spTree>
    <p:extLst>
      <p:ext uri="{BB962C8B-B14F-4D97-AF65-F5344CB8AC3E}">
        <p14:creationId xmlns:p14="http://schemas.microsoft.com/office/powerpoint/2010/main" val="28131624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73336" y="339635"/>
            <a:ext cx="3213463" cy="901336"/>
          </a:xfrm>
        </p:spPr>
        <p:txBody>
          <a:bodyPr/>
          <a:lstStyle/>
          <a:p>
            <a:r>
              <a:rPr lang="en-US" b="1" dirty="0" smtClean="0">
                <a:solidFill>
                  <a:schemeClr val="accent1"/>
                </a:solidFill>
                <a:latin typeface="Arial Rounded MT Bold" panose="020F0704030504030204" pitchFamily="34" charset="0"/>
              </a:rPr>
              <a:t>INSIGHTS</a:t>
            </a:r>
            <a:endParaRPr lang="en-US" b="1" dirty="0">
              <a:solidFill>
                <a:schemeClr val="accent1"/>
              </a:solidFill>
              <a:latin typeface="Arial Rounded MT Bold" panose="020F0704030504030204" pitchFamily="34" charset="0"/>
            </a:endParaRPr>
          </a:p>
        </p:txBody>
      </p:sp>
      <p:sp>
        <p:nvSpPr>
          <p:cNvPr id="3" name="Content Placeholder 2"/>
          <p:cNvSpPr>
            <a:spLocks noGrp="1"/>
          </p:cNvSpPr>
          <p:nvPr>
            <p:ph idx="1"/>
          </p:nvPr>
        </p:nvSpPr>
        <p:spPr>
          <a:xfrm>
            <a:off x="685800" y="1410790"/>
            <a:ext cx="10820400" cy="4807896"/>
          </a:xfrm>
        </p:spPr>
        <p:txBody>
          <a:bodyPr/>
          <a:lstStyle/>
          <a:p>
            <a:pPr marL="0" indent="0">
              <a:buNone/>
            </a:pPr>
            <a:r>
              <a:rPr lang="en-US" b="1" dirty="0" smtClean="0">
                <a:solidFill>
                  <a:schemeClr val="accent1"/>
                </a:solidFill>
              </a:rPr>
              <a:t>Task 1: </a:t>
            </a:r>
            <a:r>
              <a:rPr lang="en-US" b="1" dirty="0">
                <a:solidFill>
                  <a:schemeClr val="accent1"/>
                </a:solidFill>
              </a:rPr>
              <a:t>T</a:t>
            </a:r>
            <a:r>
              <a:rPr lang="en-US" b="1" dirty="0" smtClean="0">
                <a:solidFill>
                  <a:schemeClr val="accent1"/>
                </a:solidFill>
              </a:rPr>
              <a:t>he </a:t>
            </a:r>
            <a:r>
              <a:rPr lang="en-US" b="1" dirty="0">
                <a:solidFill>
                  <a:schemeClr val="accent1"/>
                </a:solidFill>
              </a:rPr>
              <a:t>popularity of a car model </a:t>
            </a:r>
            <a:r>
              <a:rPr lang="en-US" b="1" dirty="0" smtClean="0">
                <a:solidFill>
                  <a:schemeClr val="accent1"/>
                </a:solidFill>
              </a:rPr>
              <a:t>across </a:t>
            </a:r>
            <a:r>
              <a:rPr lang="en-US" b="1" dirty="0">
                <a:solidFill>
                  <a:schemeClr val="accent1"/>
                </a:solidFill>
              </a:rPr>
              <a:t>different market </a:t>
            </a:r>
            <a:r>
              <a:rPr lang="en-US" b="1" dirty="0" smtClean="0">
                <a:solidFill>
                  <a:schemeClr val="accent1"/>
                </a:solidFill>
              </a:rPr>
              <a:t>categories</a:t>
            </a:r>
            <a:endParaRPr lang="en-US" b="1" dirty="0">
              <a:solidFill>
                <a:schemeClr val="accent1"/>
              </a:solidFill>
            </a:endParaRPr>
          </a:p>
          <a:p>
            <a:pPr marL="0" lvl="0" indent="0">
              <a:buNone/>
            </a:pP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4211977550"/>
              </p:ext>
            </p:extLst>
          </p:nvPr>
        </p:nvGraphicFramePr>
        <p:xfrm>
          <a:off x="4036423" y="1959428"/>
          <a:ext cx="8051074" cy="4689565"/>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1" y="4336868"/>
            <a:ext cx="4206240" cy="2312125"/>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 -From the given chart we find out that hatchback and flex fuel are most popular car model while luxury and exotic are least popular among </a:t>
            </a:r>
            <a:r>
              <a:rPr lang="en-US" dirty="0" err="1" smtClean="0"/>
              <a:t>cutomers</a:t>
            </a:r>
            <a:r>
              <a:rPr lang="en-US" dirty="0" smtClean="0"/>
              <a:t>.</a:t>
            </a:r>
            <a:endParaRPr lang="en-US" dirty="0"/>
          </a:p>
        </p:txBody>
      </p:sp>
    </p:spTree>
    <p:extLst>
      <p:ext uri="{BB962C8B-B14F-4D97-AF65-F5344CB8AC3E}">
        <p14:creationId xmlns:p14="http://schemas.microsoft.com/office/powerpoint/2010/main" val="23676251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solidFill>
                  <a:schemeClr val="accent1"/>
                </a:solidFill>
              </a:rPr>
              <a:t>Task 2- </a:t>
            </a:r>
            <a:r>
              <a:rPr lang="en-US" sz="2800" b="1" dirty="0">
                <a:solidFill>
                  <a:schemeClr val="accent1"/>
                </a:solidFill>
              </a:rPr>
              <a:t>relationship between a car's engine power and its price</a:t>
            </a:r>
          </a:p>
        </p:txBody>
      </p:sp>
      <p:pic>
        <p:nvPicPr>
          <p:cNvPr id="4" name="Content Placeholder 3"/>
          <p:cNvPicPr>
            <a:picLocks noGrp="1" noChangeAspect="1"/>
          </p:cNvPicPr>
          <p:nvPr>
            <p:ph idx="1"/>
          </p:nvPr>
        </p:nvPicPr>
        <p:blipFill>
          <a:blip r:embed="rId2"/>
          <a:stretch>
            <a:fillRect/>
          </a:stretch>
        </p:blipFill>
        <p:spPr>
          <a:xfrm>
            <a:off x="3803705" y="2057401"/>
            <a:ext cx="7900615" cy="4513215"/>
          </a:xfrm>
          <a:prstGeom prst="rect">
            <a:avLst/>
          </a:prstGeom>
        </p:spPr>
      </p:pic>
      <p:sp>
        <p:nvSpPr>
          <p:cNvPr id="5" name="Rectangle 4"/>
          <p:cNvSpPr/>
          <p:nvPr/>
        </p:nvSpPr>
        <p:spPr>
          <a:xfrm>
            <a:off x="0" y="1828800"/>
            <a:ext cx="4284617" cy="2299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 - By observing the Trend-line of given chart, we find out that car’s engine power and price have positive relationship. Car power increased with respect to its price.</a:t>
            </a:r>
            <a:endParaRPr lang="en-US" dirty="0"/>
          </a:p>
        </p:txBody>
      </p:sp>
    </p:spTree>
    <p:extLst>
      <p:ext uri="{BB962C8B-B14F-4D97-AF65-F5344CB8AC3E}">
        <p14:creationId xmlns:p14="http://schemas.microsoft.com/office/powerpoint/2010/main" val="4065764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solidFill>
                  <a:schemeClr val="accent1"/>
                </a:solidFill>
              </a:rPr>
              <a:t>Task 3 - most important </a:t>
            </a:r>
            <a:r>
              <a:rPr lang="en-US" sz="2800" b="1" dirty="0">
                <a:solidFill>
                  <a:schemeClr val="accent1"/>
                </a:solidFill>
              </a:rPr>
              <a:t>car features</a:t>
            </a:r>
            <a:r>
              <a:rPr lang="en-US" sz="2800" b="1" dirty="0" smtClean="0">
                <a:solidFill>
                  <a:schemeClr val="accent1"/>
                </a:solidFill>
              </a:rPr>
              <a:t> </a:t>
            </a:r>
            <a:r>
              <a:rPr lang="en-US" sz="2800" b="1" dirty="0">
                <a:solidFill>
                  <a:schemeClr val="accent1"/>
                </a:solidFill>
              </a:rPr>
              <a:t>in determining a car's price</a:t>
            </a:r>
          </a:p>
        </p:txBody>
      </p:sp>
      <p:pic>
        <p:nvPicPr>
          <p:cNvPr id="4" name="Content Placeholder 3"/>
          <p:cNvPicPr>
            <a:picLocks noGrp="1" noChangeAspect="1"/>
          </p:cNvPicPr>
          <p:nvPr>
            <p:ph idx="1"/>
          </p:nvPr>
        </p:nvPicPr>
        <p:blipFill>
          <a:blip r:embed="rId2"/>
          <a:stretch>
            <a:fillRect/>
          </a:stretch>
        </p:blipFill>
        <p:spPr>
          <a:xfrm>
            <a:off x="3487783" y="2057401"/>
            <a:ext cx="8018417" cy="4578530"/>
          </a:xfrm>
          <a:prstGeom prst="rect">
            <a:avLst/>
          </a:prstGeom>
        </p:spPr>
      </p:pic>
      <p:sp>
        <p:nvSpPr>
          <p:cNvPr id="6" name="Rectangle 5"/>
          <p:cNvSpPr/>
          <p:nvPr/>
        </p:nvSpPr>
        <p:spPr>
          <a:xfrm>
            <a:off x="117566" y="4493623"/>
            <a:ext cx="3513908" cy="23643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Insight – From the chart we find out that Engine Cylinder and Price have strong relation among all the car features while No of doors does' not matter while determining the car price.</a:t>
            </a:r>
            <a:endParaRPr lang="en-US" dirty="0"/>
          </a:p>
        </p:txBody>
      </p:sp>
    </p:spTree>
    <p:extLst>
      <p:ext uri="{BB962C8B-B14F-4D97-AF65-F5344CB8AC3E}">
        <p14:creationId xmlns:p14="http://schemas.microsoft.com/office/powerpoint/2010/main" val="3915856019"/>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docProps/app.xml><?xml version="1.0" encoding="utf-8"?>
<Properties xmlns="http://schemas.openxmlformats.org/officeDocument/2006/extended-properties" xmlns:vt="http://schemas.openxmlformats.org/officeDocument/2006/docPropsVTypes">
  <Template>Vapor Trail</Template>
  <TotalTime>1542</TotalTime>
  <Words>805</Words>
  <Application>Microsoft Office PowerPoint</Application>
  <PresentationFormat>Widescreen</PresentationFormat>
  <Paragraphs>96</Paragraphs>
  <Slides>18</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4" baseType="lpstr">
      <vt:lpstr>Arial</vt:lpstr>
      <vt:lpstr>Arial Rounded MT Bold</vt:lpstr>
      <vt:lpstr>Calibri</vt:lpstr>
      <vt:lpstr>Century Gothic</vt:lpstr>
      <vt:lpstr>Vapor Trail</vt:lpstr>
      <vt:lpstr>Microsoft Excel Worksheet</vt:lpstr>
      <vt:lpstr>          Final Project -3 Analyzing the Impact of Car Features on Price and Profitability </vt:lpstr>
      <vt:lpstr>Content</vt:lpstr>
      <vt:lpstr>Project Description</vt:lpstr>
      <vt:lpstr>Approach</vt:lpstr>
      <vt:lpstr>Tech-stack Used</vt:lpstr>
      <vt:lpstr>DataSet Used</vt:lpstr>
      <vt:lpstr>INSIGHTS</vt:lpstr>
      <vt:lpstr>Task 2- relationship between a car's engine power and its price</vt:lpstr>
      <vt:lpstr>Task 3 - most important car features in determining a car's price</vt:lpstr>
      <vt:lpstr>Task 4 – The average price of a car among different manufacturers</vt:lpstr>
      <vt:lpstr>Task 5 - relationship between fuel efficiency and the number of cylinders in a car's engine</vt:lpstr>
      <vt:lpstr>Dashboard 1- distribution of car prices vary by brand and body style</vt:lpstr>
      <vt:lpstr>Dashboard 2 – AVERAGE MSRP OF car BY brands AND BODY STYLE </vt:lpstr>
      <vt:lpstr>Dashboard 3 – RELATIONSHIP BETWEEN different feature AND MSRP </vt:lpstr>
      <vt:lpstr>Dashboard 4-fuel efficiency of car OVER  years</vt:lpstr>
      <vt:lpstr>DASHBOARD 5 – Relationship between different car's horsepower vs MPG </vt:lpstr>
      <vt:lpstr>Result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46</cp:revision>
  <dcterms:created xsi:type="dcterms:W3CDTF">2024-07-06T15:26:20Z</dcterms:created>
  <dcterms:modified xsi:type="dcterms:W3CDTF">2024-07-08T12:51:57Z</dcterms:modified>
</cp:coreProperties>
</file>

<file path=docProps/thumbnail.jpeg>
</file>